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5" r:id="rId4"/>
    <p:sldId id="263" r:id="rId5"/>
    <p:sldId id="12214" r:id="rId6"/>
    <p:sldId id="12216" r:id="rId7"/>
    <p:sldId id="298" r:id="rId8"/>
    <p:sldId id="276" r:id="rId9"/>
    <p:sldId id="266" r:id="rId10"/>
    <p:sldId id="12212" r:id="rId11"/>
    <p:sldId id="267" r:id="rId12"/>
    <p:sldId id="12191" r:id="rId13"/>
    <p:sldId id="12196" r:id="rId14"/>
    <p:sldId id="12202" r:id="rId15"/>
    <p:sldId id="12199" r:id="rId16"/>
    <p:sldId id="12198" r:id="rId17"/>
    <p:sldId id="12200" r:id="rId18"/>
    <p:sldId id="12203" r:id="rId19"/>
    <p:sldId id="12208" r:id="rId20"/>
    <p:sldId id="12207" r:id="rId21"/>
    <p:sldId id="12204" r:id="rId22"/>
    <p:sldId id="12205" r:id="rId23"/>
    <p:sldId id="12206" r:id="rId24"/>
    <p:sldId id="12209" r:id="rId25"/>
    <p:sldId id="12213" r:id="rId26"/>
    <p:sldId id="12211" r:id="rId27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72"/>
  </p:normalViewPr>
  <p:slideViewPr>
    <p:cSldViewPr>
      <p:cViewPr varScale="1">
        <p:scale>
          <a:sx n="150" d="100"/>
          <a:sy n="150" d="100"/>
        </p:scale>
        <p:origin x="624" y="1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ood%20Business%20Pays\payment-practices%20failing%20companies%20(comparisons).xlsb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ood%20Business%20Pays\payment-practices%20failing%20companies%20(comparisons).xl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ood%20Business%20Pays\payment-practices%20failing%20companies%20(version%201).xls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ood%20Business%20Pays\payment-practices%20failing%20companies%20(version%201).xlsb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ood%20Business%20Pays\payment-practices%20failing%20companie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ood%20Business%20Pays\payment-practices%20failing%20companies%20(version%201).xls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Sheet2!$A$66</c:f>
              <c:strCache>
                <c:ptCount val="1"/>
                <c:pt idx="0">
                  <c:v>EVANS RETAIL LIMITED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Sheet2!$B$65:$G$65</c:f>
              <c:numCache>
                <c:formatCode>m/d/yyyy</c:formatCode>
                <c:ptCount val="6"/>
                <c:pt idx="0">
                  <c:v>43160</c:v>
                </c:pt>
                <c:pt idx="1">
                  <c:v>43344</c:v>
                </c:pt>
                <c:pt idx="2">
                  <c:v>43525</c:v>
                </c:pt>
                <c:pt idx="3">
                  <c:v>43709</c:v>
                </c:pt>
                <c:pt idx="4">
                  <c:v>43891</c:v>
                </c:pt>
                <c:pt idx="5">
                  <c:v>44075</c:v>
                </c:pt>
              </c:numCache>
            </c:numRef>
          </c:cat>
          <c:val>
            <c:numRef>
              <c:f>Sheet2!$B$66:$G$66</c:f>
              <c:numCache>
                <c:formatCode>General</c:formatCode>
                <c:ptCount val="6"/>
                <c:pt idx="0">
                  <c:v>67</c:v>
                </c:pt>
                <c:pt idx="1">
                  <c:v>65</c:v>
                </c:pt>
                <c:pt idx="2">
                  <c:v>66</c:v>
                </c:pt>
                <c:pt idx="3">
                  <c:v>53</c:v>
                </c:pt>
                <c:pt idx="4">
                  <c:v>47</c:v>
                </c:pt>
                <c:pt idx="5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F7-4DCD-A99A-5E2A0D00F1B3}"/>
            </c:ext>
          </c:extLst>
        </c:ser>
        <c:ser>
          <c:idx val="1"/>
          <c:order val="1"/>
          <c:tx>
            <c:strRef>
              <c:f>Sheet2!$A$67</c:f>
              <c:strCache>
                <c:ptCount val="1"/>
                <c:pt idx="0">
                  <c:v>PRIMARK STORES LIMITED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Sheet2!$B$65:$G$65</c:f>
              <c:numCache>
                <c:formatCode>m/d/yyyy</c:formatCode>
                <c:ptCount val="6"/>
                <c:pt idx="0">
                  <c:v>43160</c:v>
                </c:pt>
                <c:pt idx="1">
                  <c:v>43344</c:v>
                </c:pt>
                <c:pt idx="2">
                  <c:v>43525</c:v>
                </c:pt>
                <c:pt idx="3">
                  <c:v>43709</c:v>
                </c:pt>
                <c:pt idx="4">
                  <c:v>43891</c:v>
                </c:pt>
                <c:pt idx="5">
                  <c:v>44075</c:v>
                </c:pt>
              </c:numCache>
            </c:numRef>
          </c:cat>
          <c:val>
            <c:numRef>
              <c:f>Sheet2!$B$67:$G$67</c:f>
              <c:numCache>
                <c:formatCode>General</c:formatCode>
                <c:ptCount val="6"/>
                <c:pt idx="0">
                  <c:v>29</c:v>
                </c:pt>
                <c:pt idx="1">
                  <c:v>28</c:v>
                </c:pt>
                <c:pt idx="2">
                  <c:v>29</c:v>
                </c:pt>
                <c:pt idx="3">
                  <c:v>27</c:v>
                </c:pt>
                <c:pt idx="4">
                  <c:v>31</c:v>
                </c:pt>
                <c:pt idx="5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F7-4DCD-A99A-5E2A0D00F1B3}"/>
            </c:ext>
          </c:extLst>
        </c:ser>
        <c:ser>
          <c:idx val="2"/>
          <c:order val="2"/>
          <c:tx>
            <c:strRef>
              <c:f>Sheet2!$A$68</c:f>
              <c:strCache>
                <c:ptCount val="1"/>
                <c:pt idx="0">
                  <c:v>BOOHOO. COM LIMITED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Sheet2!$B$65:$G$65</c:f>
              <c:numCache>
                <c:formatCode>m/d/yyyy</c:formatCode>
                <c:ptCount val="6"/>
                <c:pt idx="0">
                  <c:v>43160</c:v>
                </c:pt>
                <c:pt idx="1">
                  <c:v>43344</c:v>
                </c:pt>
                <c:pt idx="2">
                  <c:v>43525</c:v>
                </c:pt>
                <c:pt idx="3">
                  <c:v>43709</c:v>
                </c:pt>
                <c:pt idx="4">
                  <c:v>43891</c:v>
                </c:pt>
                <c:pt idx="5">
                  <c:v>44075</c:v>
                </c:pt>
              </c:numCache>
            </c:numRef>
          </c:cat>
          <c:val>
            <c:numRef>
              <c:f>Sheet2!$B$68:$G$68</c:f>
              <c:numCache>
                <c:formatCode>General</c:formatCode>
                <c:ptCount val="6"/>
                <c:pt idx="0">
                  <c:v>34</c:v>
                </c:pt>
                <c:pt idx="1">
                  <c:v>32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F7-4DCD-A99A-5E2A0D00F1B3}"/>
            </c:ext>
          </c:extLst>
        </c:ser>
        <c:ser>
          <c:idx val="3"/>
          <c:order val="3"/>
          <c:tx>
            <c:strRef>
              <c:f>Sheet2!$A$69</c:f>
              <c:strCache>
                <c:ptCount val="1"/>
                <c:pt idx="0">
                  <c:v>NEXT RETAIL LIMITED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Sheet2!$B$65:$G$65</c:f>
              <c:numCache>
                <c:formatCode>m/d/yyyy</c:formatCode>
                <c:ptCount val="6"/>
                <c:pt idx="0">
                  <c:v>43160</c:v>
                </c:pt>
                <c:pt idx="1">
                  <c:v>43344</c:v>
                </c:pt>
                <c:pt idx="2">
                  <c:v>43525</c:v>
                </c:pt>
                <c:pt idx="3">
                  <c:v>43709</c:v>
                </c:pt>
                <c:pt idx="4">
                  <c:v>43891</c:v>
                </c:pt>
                <c:pt idx="5">
                  <c:v>44075</c:v>
                </c:pt>
              </c:numCache>
            </c:numRef>
          </c:cat>
          <c:val>
            <c:numRef>
              <c:f>Sheet2!$B$69:$G$69</c:f>
              <c:numCache>
                <c:formatCode>General</c:formatCode>
                <c:ptCount val="6"/>
                <c:pt idx="0">
                  <c:v>21</c:v>
                </c:pt>
                <c:pt idx="1">
                  <c:v>21</c:v>
                </c:pt>
                <c:pt idx="2">
                  <c:v>22</c:v>
                </c:pt>
                <c:pt idx="3">
                  <c:v>22</c:v>
                </c:pt>
                <c:pt idx="4">
                  <c:v>23</c:v>
                </c:pt>
                <c:pt idx="5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F7-4DCD-A99A-5E2A0D00F1B3}"/>
            </c:ext>
          </c:extLst>
        </c:ser>
        <c:ser>
          <c:idx val="4"/>
          <c:order val="4"/>
          <c:tx>
            <c:strRef>
              <c:f>Sheet2!$A$70</c:f>
              <c:strCache>
                <c:ptCount val="1"/>
                <c:pt idx="0">
                  <c:v>RIVER ISLAND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Sheet2!$B$65:$G$65</c:f>
              <c:numCache>
                <c:formatCode>m/d/yyyy</c:formatCode>
                <c:ptCount val="6"/>
                <c:pt idx="0">
                  <c:v>43160</c:v>
                </c:pt>
                <c:pt idx="1">
                  <c:v>43344</c:v>
                </c:pt>
                <c:pt idx="2">
                  <c:v>43525</c:v>
                </c:pt>
                <c:pt idx="3">
                  <c:v>43709</c:v>
                </c:pt>
                <c:pt idx="4">
                  <c:v>43891</c:v>
                </c:pt>
                <c:pt idx="5">
                  <c:v>44075</c:v>
                </c:pt>
              </c:numCache>
            </c:numRef>
          </c:cat>
          <c:val>
            <c:numRef>
              <c:f>Sheet2!$B$70:$G$70</c:f>
              <c:numCache>
                <c:formatCode>General</c:formatCode>
                <c:ptCount val="6"/>
                <c:pt idx="0">
                  <c:v>20</c:v>
                </c:pt>
                <c:pt idx="1">
                  <c:v>18</c:v>
                </c:pt>
                <c:pt idx="2">
                  <c:v>19</c:v>
                </c:pt>
                <c:pt idx="3">
                  <c:v>17</c:v>
                </c:pt>
                <c:pt idx="4">
                  <c:v>26</c:v>
                </c:pt>
                <c:pt idx="5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CF7-4DCD-A99A-5E2A0D00F1B3}"/>
            </c:ext>
          </c:extLst>
        </c:ser>
        <c:ser>
          <c:idx val="5"/>
          <c:order val="5"/>
          <c:tx>
            <c:strRef>
              <c:f>Sheet2!$A$71</c:f>
              <c:strCache>
                <c:ptCount val="1"/>
                <c:pt idx="0">
                  <c:v>M&amp;S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Sheet2!$B$65:$G$65</c:f>
              <c:numCache>
                <c:formatCode>m/d/yyyy</c:formatCode>
                <c:ptCount val="6"/>
                <c:pt idx="0">
                  <c:v>43160</c:v>
                </c:pt>
                <c:pt idx="1">
                  <c:v>43344</c:v>
                </c:pt>
                <c:pt idx="2">
                  <c:v>43525</c:v>
                </c:pt>
                <c:pt idx="3">
                  <c:v>43709</c:v>
                </c:pt>
                <c:pt idx="4">
                  <c:v>43891</c:v>
                </c:pt>
                <c:pt idx="5">
                  <c:v>44075</c:v>
                </c:pt>
              </c:numCache>
            </c:numRef>
          </c:cat>
          <c:val>
            <c:numRef>
              <c:f>Sheet2!$B$71:$G$71</c:f>
              <c:numCache>
                <c:formatCode>General</c:formatCode>
                <c:ptCount val="6"/>
                <c:pt idx="0">
                  <c:v>30</c:v>
                </c:pt>
                <c:pt idx="1">
                  <c:v>30</c:v>
                </c:pt>
                <c:pt idx="2">
                  <c:v>31</c:v>
                </c:pt>
                <c:pt idx="3">
                  <c:v>30</c:v>
                </c:pt>
                <c:pt idx="4">
                  <c:v>30</c:v>
                </c:pt>
                <c:pt idx="5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CF7-4DCD-A99A-5E2A0D00F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8566095"/>
        <c:axId val="605453839"/>
      </c:lineChart>
      <c:dateAx>
        <c:axId val="52856609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453839"/>
        <c:crosses val="autoZero"/>
        <c:auto val="1"/>
        <c:lblOffset val="100"/>
        <c:baseTimeUnit val="months"/>
        <c:majorUnit val="6"/>
        <c:majorTimeUnit val="months"/>
      </c:dateAx>
      <c:valAx>
        <c:axId val="605453839"/>
        <c:scaling>
          <c:orientation val="minMax"/>
          <c:min val="1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566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Sheet2!$A$35</c:f>
              <c:strCache>
                <c:ptCount val="1"/>
                <c:pt idx="0">
                  <c:v>MISS SELFRIDGE RETAIL LIMITED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Sheet2!$B$34:$G$34</c:f>
              <c:numCache>
                <c:formatCode>m/d/yyyy</c:formatCode>
                <c:ptCount val="6"/>
                <c:pt idx="0">
                  <c:v>43160</c:v>
                </c:pt>
                <c:pt idx="1">
                  <c:v>43344</c:v>
                </c:pt>
                <c:pt idx="2">
                  <c:v>43525</c:v>
                </c:pt>
                <c:pt idx="3">
                  <c:v>43709</c:v>
                </c:pt>
                <c:pt idx="4">
                  <c:v>43891</c:v>
                </c:pt>
                <c:pt idx="5">
                  <c:v>44075</c:v>
                </c:pt>
              </c:numCache>
            </c:numRef>
          </c:cat>
          <c:val>
            <c:numRef>
              <c:f>Sheet2!$B$35:$G$35</c:f>
              <c:numCache>
                <c:formatCode>General</c:formatCode>
                <c:ptCount val="6"/>
                <c:pt idx="0">
                  <c:v>63</c:v>
                </c:pt>
                <c:pt idx="1">
                  <c:v>60</c:v>
                </c:pt>
                <c:pt idx="2">
                  <c:v>57</c:v>
                </c:pt>
                <c:pt idx="3">
                  <c:v>52</c:v>
                </c:pt>
                <c:pt idx="4">
                  <c:v>56</c:v>
                </c:pt>
                <c:pt idx="5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E6-4788-96D7-1CDE801D4269}"/>
            </c:ext>
          </c:extLst>
        </c:ser>
        <c:ser>
          <c:idx val="1"/>
          <c:order val="1"/>
          <c:tx>
            <c:strRef>
              <c:f>Sheet2!$A$36</c:f>
              <c:strCache>
                <c:ptCount val="1"/>
                <c:pt idx="0">
                  <c:v>PRIMARK STORES LIMITED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Sheet2!$B$34:$G$34</c:f>
              <c:numCache>
                <c:formatCode>m/d/yyyy</c:formatCode>
                <c:ptCount val="6"/>
                <c:pt idx="0">
                  <c:v>43160</c:v>
                </c:pt>
                <c:pt idx="1">
                  <c:v>43344</c:v>
                </c:pt>
                <c:pt idx="2">
                  <c:v>43525</c:v>
                </c:pt>
                <c:pt idx="3">
                  <c:v>43709</c:v>
                </c:pt>
                <c:pt idx="4">
                  <c:v>43891</c:v>
                </c:pt>
                <c:pt idx="5">
                  <c:v>44075</c:v>
                </c:pt>
              </c:numCache>
            </c:numRef>
          </c:cat>
          <c:val>
            <c:numRef>
              <c:f>Sheet2!$B$36:$G$36</c:f>
              <c:numCache>
                <c:formatCode>General</c:formatCode>
                <c:ptCount val="6"/>
                <c:pt idx="0">
                  <c:v>29</c:v>
                </c:pt>
                <c:pt idx="1">
                  <c:v>28</c:v>
                </c:pt>
                <c:pt idx="2">
                  <c:v>29</c:v>
                </c:pt>
                <c:pt idx="3">
                  <c:v>27</c:v>
                </c:pt>
                <c:pt idx="4">
                  <c:v>31</c:v>
                </c:pt>
                <c:pt idx="5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E6-4788-96D7-1CDE801D4269}"/>
            </c:ext>
          </c:extLst>
        </c:ser>
        <c:ser>
          <c:idx val="2"/>
          <c:order val="2"/>
          <c:tx>
            <c:strRef>
              <c:f>Sheet2!$A$37</c:f>
              <c:strCache>
                <c:ptCount val="1"/>
                <c:pt idx="0">
                  <c:v>THE BODY SHOP INTERNATIONAL LIMITED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Sheet2!$B$34:$G$34</c:f>
              <c:numCache>
                <c:formatCode>m/d/yyyy</c:formatCode>
                <c:ptCount val="6"/>
                <c:pt idx="0">
                  <c:v>43160</c:v>
                </c:pt>
                <c:pt idx="1">
                  <c:v>43344</c:v>
                </c:pt>
                <c:pt idx="2">
                  <c:v>43525</c:v>
                </c:pt>
                <c:pt idx="3">
                  <c:v>43709</c:v>
                </c:pt>
                <c:pt idx="4">
                  <c:v>43891</c:v>
                </c:pt>
                <c:pt idx="5">
                  <c:v>44075</c:v>
                </c:pt>
              </c:numCache>
            </c:numRef>
          </c:cat>
          <c:val>
            <c:numRef>
              <c:f>Sheet2!$B$37:$G$37</c:f>
              <c:numCache>
                <c:formatCode>General</c:formatCode>
                <c:ptCount val="6"/>
                <c:pt idx="0">
                  <c:v>29</c:v>
                </c:pt>
                <c:pt idx="1">
                  <c:v>33</c:v>
                </c:pt>
                <c:pt idx="2">
                  <c:v>30</c:v>
                </c:pt>
                <c:pt idx="3">
                  <c:v>24</c:v>
                </c:pt>
                <c:pt idx="4">
                  <c:v>13</c:v>
                </c:pt>
                <c:pt idx="5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E6-4788-96D7-1CDE801D4269}"/>
            </c:ext>
          </c:extLst>
        </c:ser>
        <c:ser>
          <c:idx val="3"/>
          <c:order val="3"/>
          <c:tx>
            <c:strRef>
              <c:f>Sheet2!$A$38</c:f>
              <c:strCache>
                <c:ptCount val="1"/>
                <c:pt idx="0">
                  <c:v>BOOHOO. COM LIMITED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Sheet2!$B$34:$G$34</c:f>
              <c:numCache>
                <c:formatCode>m/d/yyyy</c:formatCode>
                <c:ptCount val="6"/>
                <c:pt idx="0">
                  <c:v>43160</c:v>
                </c:pt>
                <c:pt idx="1">
                  <c:v>43344</c:v>
                </c:pt>
                <c:pt idx="2">
                  <c:v>43525</c:v>
                </c:pt>
                <c:pt idx="3">
                  <c:v>43709</c:v>
                </c:pt>
                <c:pt idx="4">
                  <c:v>43891</c:v>
                </c:pt>
                <c:pt idx="5">
                  <c:v>44075</c:v>
                </c:pt>
              </c:numCache>
            </c:numRef>
          </c:cat>
          <c:val>
            <c:numRef>
              <c:f>Sheet2!$B$38:$G$38</c:f>
              <c:numCache>
                <c:formatCode>General</c:formatCode>
                <c:ptCount val="6"/>
                <c:pt idx="0">
                  <c:v>34</c:v>
                </c:pt>
                <c:pt idx="1">
                  <c:v>32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  <c:pt idx="5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E6-4788-96D7-1CDE801D4269}"/>
            </c:ext>
          </c:extLst>
        </c:ser>
        <c:ser>
          <c:idx val="4"/>
          <c:order val="4"/>
          <c:tx>
            <c:strRef>
              <c:f>Sheet2!$A$39</c:f>
              <c:strCache>
                <c:ptCount val="1"/>
                <c:pt idx="0">
                  <c:v>NEXT RETAIL LIMITED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Sheet2!$B$34:$G$34</c:f>
              <c:numCache>
                <c:formatCode>m/d/yyyy</c:formatCode>
                <c:ptCount val="6"/>
                <c:pt idx="0">
                  <c:v>43160</c:v>
                </c:pt>
                <c:pt idx="1">
                  <c:v>43344</c:v>
                </c:pt>
                <c:pt idx="2">
                  <c:v>43525</c:v>
                </c:pt>
                <c:pt idx="3">
                  <c:v>43709</c:v>
                </c:pt>
                <c:pt idx="4">
                  <c:v>43891</c:v>
                </c:pt>
                <c:pt idx="5">
                  <c:v>44075</c:v>
                </c:pt>
              </c:numCache>
            </c:numRef>
          </c:cat>
          <c:val>
            <c:numRef>
              <c:f>Sheet2!$B$39:$G$39</c:f>
              <c:numCache>
                <c:formatCode>General</c:formatCode>
                <c:ptCount val="6"/>
                <c:pt idx="0">
                  <c:v>21</c:v>
                </c:pt>
                <c:pt idx="1">
                  <c:v>21</c:v>
                </c:pt>
                <c:pt idx="2">
                  <c:v>22</c:v>
                </c:pt>
                <c:pt idx="3">
                  <c:v>22</c:v>
                </c:pt>
                <c:pt idx="4">
                  <c:v>23</c:v>
                </c:pt>
                <c:pt idx="5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E6-4788-96D7-1CDE801D4269}"/>
            </c:ext>
          </c:extLst>
        </c:ser>
        <c:ser>
          <c:idx val="5"/>
          <c:order val="5"/>
          <c:tx>
            <c:strRef>
              <c:f>Sheet2!$A$40</c:f>
              <c:strCache>
                <c:ptCount val="1"/>
                <c:pt idx="0">
                  <c:v>H&amp;M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Sheet2!$B$34:$G$34</c:f>
              <c:numCache>
                <c:formatCode>m/d/yyyy</c:formatCode>
                <c:ptCount val="6"/>
                <c:pt idx="0">
                  <c:v>43160</c:v>
                </c:pt>
                <c:pt idx="1">
                  <c:v>43344</c:v>
                </c:pt>
                <c:pt idx="2">
                  <c:v>43525</c:v>
                </c:pt>
                <c:pt idx="3">
                  <c:v>43709</c:v>
                </c:pt>
                <c:pt idx="4">
                  <c:v>43891</c:v>
                </c:pt>
                <c:pt idx="5">
                  <c:v>44075</c:v>
                </c:pt>
              </c:numCache>
            </c:numRef>
          </c:cat>
          <c:val>
            <c:numRef>
              <c:f>Sheet2!$B$40:$G$40</c:f>
              <c:numCache>
                <c:formatCode>General</c:formatCode>
                <c:ptCount val="6"/>
                <c:pt idx="0">
                  <c:v>39</c:v>
                </c:pt>
                <c:pt idx="1">
                  <c:v>38</c:v>
                </c:pt>
                <c:pt idx="2">
                  <c:v>38</c:v>
                </c:pt>
                <c:pt idx="3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E6-4788-96D7-1CDE801D4269}"/>
            </c:ext>
          </c:extLst>
        </c:ser>
        <c:ser>
          <c:idx val="6"/>
          <c:order val="6"/>
          <c:tx>
            <c:strRef>
              <c:f>Sheet2!$A$41</c:f>
              <c:strCache>
                <c:ptCount val="1"/>
                <c:pt idx="0">
                  <c:v>JD SPORTS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Sheet2!$B$34:$G$34</c:f>
              <c:numCache>
                <c:formatCode>m/d/yyyy</c:formatCode>
                <c:ptCount val="6"/>
                <c:pt idx="0">
                  <c:v>43160</c:v>
                </c:pt>
                <c:pt idx="1">
                  <c:v>43344</c:v>
                </c:pt>
                <c:pt idx="2">
                  <c:v>43525</c:v>
                </c:pt>
                <c:pt idx="3">
                  <c:v>43709</c:v>
                </c:pt>
                <c:pt idx="4">
                  <c:v>43891</c:v>
                </c:pt>
                <c:pt idx="5">
                  <c:v>44075</c:v>
                </c:pt>
              </c:numCache>
            </c:numRef>
          </c:cat>
          <c:val>
            <c:numRef>
              <c:f>Sheet2!$B$41:$G$41</c:f>
              <c:numCache>
                <c:formatCode>General</c:formatCode>
                <c:ptCount val="6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41</c:v>
                </c:pt>
                <c:pt idx="4">
                  <c:v>43</c:v>
                </c:pt>
                <c:pt idx="5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AE6-4788-96D7-1CDE801D4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9510224"/>
        <c:axId val="1729510704"/>
      </c:lineChart>
      <c:dateAx>
        <c:axId val="17295102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510704"/>
        <c:crosses val="autoZero"/>
        <c:auto val="1"/>
        <c:lblOffset val="100"/>
        <c:baseTimeUnit val="months"/>
        <c:majorUnit val="6"/>
        <c:majorTimeUnit val="months"/>
      </c:dateAx>
      <c:valAx>
        <c:axId val="1729510704"/>
        <c:scaling>
          <c:orientation val="minMax"/>
          <c:max val="80"/>
          <c:min val="1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51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Sheet3!$C$5:$C$14</c:f>
              <c:numCache>
                <c:formatCode>m/d/yyyy</c:formatCode>
                <c:ptCount val="10"/>
                <c:pt idx="0">
                  <c:v>43089</c:v>
                </c:pt>
                <c:pt idx="1">
                  <c:v>43271</c:v>
                </c:pt>
                <c:pt idx="2">
                  <c:v>43455</c:v>
                </c:pt>
                <c:pt idx="3">
                  <c:v>43647</c:v>
                </c:pt>
                <c:pt idx="4">
                  <c:v>43822</c:v>
                </c:pt>
                <c:pt idx="5">
                  <c:v>44006</c:v>
                </c:pt>
                <c:pt idx="6">
                  <c:v>44187</c:v>
                </c:pt>
                <c:pt idx="7">
                  <c:v>44378</c:v>
                </c:pt>
                <c:pt idx="8">
                  <c:v>44554</c:v>
                </c:pt>
                <c:pt idx="9">
                  <c:v>44740</c:v>
                </c:pt>
              </c:numCache>
            </c:numRef>
          </c:cat>
          <c:val>
            <c:numRef>
              <c:f>Sheet3!$D$5:$D$14</c:f>
              <c:numCache>
                <c:formatCode>General</c:formatCode>
                <c:ptCount val="10"/>
                <c:pt idx="0">
                  <c:v>29</c:v>
                </c:pt>
                <c:pt idx="1">
                  <c:v>30</c:v>
                </c:pt>
                <c:pt idx="2">
                  <c:v>41</c:v>
                </c:pt>
                <c:pt idx="3">
                  <c:v>46</c:v>
                </c:pt>
                <c:pt idx="4">
                  <c:v>50</c:v>
                </c:pt>
                <c:pt idx="5">
                  <c:v>54</c:v>
                </c:pt>
                <c:pt idx="6">
                  <c:v>65</c:v>
                </c:pt>
                <c:pt idx="7">
                  <c:v>59</c:v>
                </c:pt>
                <c:pt idx="8">
                  <c:v>56</c:v>
                </c:pt>
                <c:pt idx="9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DA-4B53-BA03-AFD5AC3E6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1025567"/>
        <c:axId val="1201026047"/>
      </c:lineChart>
      <c:dateAx>
        <c:axId val="120102556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026047"/>
        <c:crosses val="autoZero"/>
        <c:auto val="1"/>
        <c:lblOffset val="100"/>
        <c:baseTimeUnit val="months"/>
        <c:majorUnit val="6"/>
        <c:majorTimeUnit val="months"/>
      </c:dateAx>
      <c:valAx>
        <c:axId val="1201026047"/>
        <c:scaling>
          <c:orientation val="minMax"/>
          <c:min val="2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02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Sheet3!$B$51</c:f>
              <c:strCache>
                <c:ptCount val="1"/>
                <c:pt idx="0">
                  <c:v>MCCOLL'S RETAIL GROUP PLC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Sheet3!$C$50:$G$50</c:f>
              <c:numCache>
                <c:formatCode>m/d/yyyy</c:formatCode>
                <c:ptCount val="5"/>
                <c:pt idx="0">
                  <c:v>43266</c:v>
                </c:pt>
                <c:pt idx="1">
                  <c:v>43467</c:v>
                </c:pt>
                <c:pt idx="2">
                  <c:v>43631</c:v>
                </c:pt>
                <c:pt idx="3">
                  <c:v>43832</c:v>
                </c:pt>
                <c:pt idx="4">
                  <c:v>43997</c:v>
                </c:pt>
              </c:numCache>
            </c:numRef>
          </c:cat>
          <c:val>
            <c:numRef>
              <c:f>Sheet3!$C$51:$G$51</c:f>
              <c:numCache>
                <c:formatCode>General</c:formatCode>
                <c:ptCount val="5"/>
                <c:pt idx="0">
                  <c:v>48</c:v>
                </c:pt>
                <c:pt idx="1">
                  <c:v>51</c:v>
                </c:pt>
                <c:pt idx="2">
                  <c:v>52</c:v>
                </c:pt>
                <c:pt idx="3">
                  <c:v>51</c:v>
                </c:pt>
                <c:pt idx="4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80-49C4-AFBA-C5A657F5495C}"/>
            </c:ext>
          </c:extLst>
        </c:ser>
        <c:ser>
          <c:idx val="1"/>
          <c:order val="1"/>
          <c:tx>
            <c:strRef>
              <c:f>Sheet3!$B$52</c:f>
              <c:strCache>
                <c:ptCount val="1"/>
                <c:pt idx="0">
                  <c:v>NISA RETAIL LIMITED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Sheet3!$C$50:$G$50</c:f>
              <c:numCache>
                <c:formatCode>m/d/yyyy</c:formatCode>
                <c:ptCount val="5"/>
                <c:pt idx="0">
                  <c:v>43266</c:v>
                </c:pt>
                <c:pt idx="1">
                  <c:v>43467</c:v>
                </c:pt>
                <c:pt idx="2">
                  <c:v>43631</c:v>
                </c:pt>
                <c:pt idx="3">
                  <c:v>43832</c:v>
                </c:pt>
                <c:pt idx="4">
                  <c:v>43997</c:v>
                </c:pt>
              </c:numCache>
            </c:numRef>
          </c:cat>
          <c:val>
            <c:numRef>
              <c:f>Sheet3!$C$52:$G$52</c:f>
              <c:numCache>
                <c:formatCode>General</c:formatCode>
                <c:ptCount val="5"/>
                <c:pt idx="0">
                  <c:v>38</c:v>
                </c:pt>
                <c:pt idx="1">
                  <c:v>40</c:v>
                </c:pt>
                <c:pt idx="2">
                  <c:v>40</c:v>
                </c:pt>
                <c:pt idx="3">
                  <c:v>41</c:v>
                </c:pt>
                <c:pt idx="4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80-49C4-AFBA-C5A657F5495C}"/>
            </c:ext>
          </c:extLst>
        </c:ser>
        <c:ser>
          <c:idx val="2"/>
          <c:order val="2"/>
          <c:tx>
            <c:strRef>
              <c:f>Sheet3!$B$53</c:f>
              <c:strCache>
                <c:ptCount val="1"/>
                <c:pt idx="0">
                  <c:v>SPAR (UK) LIMITED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Sheet3!$C$50:$G$50</c:f>
              <c:numCache>
                <c:formatCode>m/d/yyyy</c:formatCode>
                <c:ptCount val="5"/>
                <c:pt idx="0">
                  <c:v>43266</c:v>
                </c:pt>
                <c:pt idx="1">
                  <c:v>43467</c:v>
                </c:pt>
                <c:pt idx="2">
                  <c:v>43631</c:v>
                </c:pt>
                <c:pt idx="3">
                  <c:v>43832</c:v>
                </c:pt>
                <c:pt idx="4">
                  <c:v>43997</c:v>
                </c:pt>
              </c:numCache>
            </c:numRef>
          </c:cat>
          <c:val>
            <c:numRef>
              <c:f>Sheet3!$C$53:$G$53</c:f>
              <c:numCache>
                <c:formatCode>General</c:formatCode>
                <c:ptCount val="5"/>
                <c:pt idx="0">
                  <c:v>49</c:v>
                </c:pt>
                <c:pt idx="1">
                  <c:v>39</c:v>
                </c:pt>
                <c:pt idx="2">
                  <c:v>30</c:v>
                </c:pt>
                <c:pt idx="3">
                  <c:v>35</c:v>
                </c:pt>
                <c:pt idx="4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80-49C4-AFBA-C5A657F5495C}"/>
            </c:ext>
          </c:extLst>
        </c:ser>
        <c:ser>
          <c:idx val="3"/>
          <c:order val="3"/>
          <c:tx>
            <c:strRef>
              <c:f>Sheet3!$B$54</c:f>
              <c:strCache>
                <c:ptCount val="1"/>
                <c:pt idx="0">
                  <c:v>WH SMITH HIGH STREET LIMITED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Sheet3!$C$50:$G$50</c:f>
              <c:numCache>
                <c:formatCode>m/d/yyyy</c:formatCode>
                <c:ptCount val="5"/>
                <c:pt idx="0">
                  <c:v>43266</c:v>
                </c:pt>
                <c:pt idx="1">
                  <c:v>43467</c:v>
                </c:pt>
                <c:pt idx="2">
                  <c:v>43631</c:v>
                </c:pt>
                <c:pt idx="3">
                  <c:v>43832</c:v>
                </c:pt>
                <c:pt idx="4">
                  <c:v>43997</c:v>
                </c:pt>
              </c:numCache>
            </c:numRef>
          </c:cat>
          <c:val>
            <c:numRef>
              <c:f>Sheet3!$C$54:$G$54</c:f>
              <c:numCache>
                <c:formatCode>General</c:formatCode>
                <c:ptCount val="5"/>
                <c:pt idx="0">
                  <c:v>31</c:v>
                </c:pt>
                <c:pt idx="1">
                  <c:v>38</c:v>
                </c:pt>
                <c:pt idx="2">
                  <c:v>33</c:v>
                </c:pt>
                <c:pt idx="3">
                  <c:v>40</c:v>
                </c:pt>
                <c:pt idx="4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080-49C4-AFBA-C5A657F54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7995375"/>
        <c:axId val="1117994415"/>
      </c:lineChart>
      <c:dateAx>
        <c:axId val="111799537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994415"/>
        <c:crosses val="autoZero"/>
        <c:auto val="1"/>
        <c:lblOffset val="100"/>
        <c:baseTimeUnit val="months"/>
        <c:majorUnit val="6"/>
        <c:majorTimeUnit val="months"/>
      </c:dateAx>
      <c:valAx>
        <c:axId val="1117994415"/>
        <c:scaling>
          <c:orientation val="minMax"/>
          <c:max val="55"/>
          <c:min val="3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799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Sheet1!$L$116</c:f>
              <c:strCache>
                <c:ptCount val="1"/>
                <c:pt idx="0">
                  <c:v>FLYBE AVIATION SERVICES LIMITED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Sheet1!$M$115:$O$115</c:f>
              <c:numCache>
                <c:formatCode>m/d/yyyy</c:formatCode>
                <c:ptCount val="3"/>
                <c:pt idx="0">
                  <c:v>43399</c:v>
                </c:pt>
                <c:pt idx="1">
                  <c:v>43585</c:v>
                </c:pt>
                <c:pt idx="2">
                  <c:v>43769</c:v>
                </c:pt>
              </c:numCache>
            </c:numRef>
          </c:cat>
          <c:val>
            <c:numRef>
              <c:f>Sheet1!$M$116:$O$116</c:f>
              <c:numCache>
                <c:formatCode>General</c:formatCode>
                <c:ptCount val="3"/>
                <c:pt idx="0">
                  <c:v>44</c:v>
                </c:pt>
                <c:pt idx="1">
                  <c:v>53</c:v>
                </c:pt>
                <c:pt idx="2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11-4478-B4BE-D768D3DBB78C}"/>
            </c:ext>
          </c:extLst>
        </c:ser>
        <c:ser>
          <c:idx val="1"/>
          <c:order val="1"/>
          <c:tx>
            <c:strRef>
              <c:f>Sheet1!$L$117</c:f>
              <c:strCache>
                <c:ptCount val="1"/>
                <c:pt idx="0">
                  <c:v>JET2.COM LIMITED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Sheet1!$M$115:$O$115</c:f>
              <c:numCache>
                <c:formatCode>m/d/yyyy</c:formatCode>
                <c:ptCount val="3"/>
                <c:pt idx="0">
                  <c:v>43399</c:v>
                </c:pt>
                <c:pt idx="1">
                  <c:v>43585</c:v>
                </c:pt>
                <c:pt idx="2">
                  <c:v>43769</c:v>
                </c:pt>
              </c:numCache>
            </c:numRef>
          </c:cat>
          <c:val>
            <c:numRef>
              <c:f>Sheet1!$M$117:$O$117</c:f>
              <c:numCache>
                <c:formatCode>General</c:formatCode>
                <c:ptCount val="3"/>
                <c:pt idx="0">
                  <c:v>21</c:v>
                </c:pt>
                <c:pt idx="1">
                  <c:v>24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11-4478-B4BE-D768D3DBB78C}"/>
            </c:ext>
          </c:extLst>
        </c:ser>
        <c:ser>
          <c:idx val="2"/>
          <c:order val="2"/>
          <c:tx>
            <c:strRef>
              <c:f>Sheet1!$L$118</c:f>
              <c:strCache>
                <c:ptCount val="1"/>
                <c:pt idx="0">
                  <c:v>LOGANAIR LIMITED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Sheet1!$M$115:$O$115</c:f>
              <c:numCache>
                <c:formatCode>m/d/yyyy</c:formatCode>
                <c:ptCount val="3"/>
                <c:pt idx="0">
                  <c:v>43399</c:v>
                </c:pt>
                <c:pt idx="1">
                  <c:v>43585</c:v>
                </c:pt>
                <c:pt idx="2">
                  <c:v>43769</c:v>
                </c:pt>
              </c:numCache>
            </c:numRef>
          </c:cat>
          <c:val>
            <c:numRef>
              <c:f>Sheet1!$M$118:$O$118</c:f>
              <c:numCache>
                <c:formatCode>General</c:formatCode>
                <c:ptCount val="3"/>
                <c:pt idx="0">
                  <c:v>29</c:v>
                </c:pt>
                <c:pt idx="1">
                  <c:v>26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11-4478-B4BE-D768D3DBB78C}"/>
            </c:ext>
          </c:extLst>
        </c:ser>
        <c:ser>
          <c:idx val="3"/>
          <c:order val="3"/>
          <c:tx>
            <c:strRef>
              <c:f>Sheet1!$L$119</c:f>
              <c:strCache>
                <c:ptCount val="1"/>
                <c:pt idx="0">
                  <c:v>BRITISH AIRWAYS PLC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Sheet1!$M$115:$O$115</c:f>
              <c:numCache>
                <c:formatCode>m/d/yyyy</c:formatCode>
                <c:ptCount val="3"/>
                <c:pt idx="0">
                  <c:v>43399</c:v>
                </c:pt>
                <c:pt idx="1">
                  <c:v>43585</c:v>
                </c:pt>
                <c:pt idx="2">
                  <c:v>43769</c:v>
                </c:pt>
              </c:numCache>
            </c:numRef>
          </c:cat>
          <c:val>
            <c:numRef>
              <c:f>Sheet1!$M$119:$O$119</c:f>
              <c:numCache>
                <c:formatCode>General</c:formatCode>
                <c:ptCount val="3"/>
                <c:pt idx="0">
                  <c:v>30</c:v>
                </c:pt>
                <c:pt idx="1">
                  <c:v>29</c:v>
                </c:pt>
                <c:pt idx="2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11-4478-B4BE-D768D3DBB78C}"/>
            </c:ext>
          </c:extLst>
        </c:ser>
        <c:ser>
          <c:idx val="4"/>
          <c:order val="4"/>
          <c:tx>
            <c:strRef>
              <c:f>Sheet1!$L$120</c:f>
              <c:strCache>
                <c:ptCount val="1"/>
                <c:pt idx="0">
                  <c:v>TUI AIRWAYS LIMITED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Sheet1!$M$115:$O$115</c:f>
              <c:numCache>
                <c:formatCode>m/d/yyyy</c:formatCode>
                <c:ptCount val="3"/>
                <c:pt idx="0">
                  <c:v>43399</c:v>
                </c:pt>
                <c:pt idx="1">
                  <c:v>43585</c:v>
                </c:pt>
                <c:pt idx="2">
                  <c:v>43769</c:v>
                </c:pt>
              </c:numCache>
            </c:numRef>
          </c:cat>
          <c:val>
            <c:numRef>
              <c:f>Sheet1!$M$120:$O$120</c:f>
              <c:numCache>
                <c:formatCode>General</c:formatCode>
                <c:ptCount val="3"/>
                <c:pt idx="0">
                  <c:v>44</c:v>
                </c:pt>
                <c:pt idx="1">
                  <c:v>45</c:v>
                </c:pt>
                <c:pt idx="2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11-4478-B4BE-D768D3DBB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1016447"/>
        <c:axId val="1201034207"/>
      </c:lineChart>
      <c:dateAx>
        <c:axId val="120101644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034207"/>
        <c:crosses val="autoZero"/>
        <c:auto val="1"/>
        <c:lblOffset val="100"/>
        <c:baseTimeUnit val="months"/>
        <c:majorUnit val="6"/>
        <c:majorTimeUnit val="months"/>
      </c:dateAx>
      <c:valAx>
        <c:axId val="1201034207"/>
        <c:scaling>
          <c:orientation val="minMax"/>
          <c:max val="55"/>
          <c:min val="1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016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668006924666329E-2"/>
          <c:y val="0.11190694942148584"/>
          <c:w val="0.9531475959122131"/>
          <c:h val="0.63664978657149807"/>
        </c:manualLayout>
      </c:layout>
      <c:lineChart>
        <c:grouping val="standard"/>
        <c:varyColors val="0"/>
        <c:ser>
          <c:idx val="0"/>
          <c:order val="0"/>
          <c:tx>
            <c:strRef>
              <c:f>Sheet2!$C$76</c:f>
              <c:strCache>
                <c:ptCount val="1"/>
                <c:pt idx="0">
                  <c:v>AMEY GROUP SERVICES LIMITED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Sheet2!$D$75:$M$75</c:f>
              <c:numCache>
                <c:formatCode>m/d/yyyy</c:formatCode>
                <c:ptCount val="10"/>
                <c:pt idx="0">
                  <c:v>43308</c:v>
                </c:pt>
                <c:pt idx="1">
                  <c:v>43496</c:v>
                </c:pt>
                <c:pt idx="2">
                  <c:v>43676</c:v>
                </c:pt>
                <c:pt idx="3">
                  <c:v>43860</c:v>
                </c:pt>
                <c:pt idx="4">
                  <c:v>44034</c:v>
                </c:pt>
                <c:pt idx="5">
                  <c:v>44225</c:v>
                </c:pt>
                <c:pt idx="6">
                  <c:v>44406</c:v>
                </c:pt>
                <c:pt idx="7">
                  <c:v>44589</c:v>
                </c:pt>
                <c:pt idx="8">
                  <c:v>44770</c:v>
                </c:pt>
                <c:pt idx="9">
                  <c:v>44956</c:v>
                </c:pt>
              </c:numCache>
            </c:numRef>
          </c:cat>
          <c:val>
            <c:numRef>
              <c:f>Sheet2!$D$76:$M$76</c:f>
              <c:numCache>
                <c:formatCode>General</c:formatCode>
                <c:ptCount val="10"/>
                <c:pt idx="0">
                  <c:v>19</c:v>
                </c:pt>
                <c:pt idx="1">
                  <c:v>19</c:v>
                </c:pt>
                <c:pt idx="2">
                  <c:v>17</c:v>
                </c:pt>
                <c:pt idx="3">
                  <c:v>23</c:v>
                </c:pt>
                <c:pt idx="4">
                  <c:v>29</c:v>
                </c:pt>
                <c:pt idx="5">
                  <c:v>31</c:v>
                </c:pt>
                <c:pt idx="6">
                  <c:v>12</c:v>
                </c:pt>
                <c:pt idx="7">
                  <c:v>14</c:v>
                </c:pt>
                <c:pt idx="8">
                  <c:v>10</c:v>
                </c:pt>
                <c:pt idx="9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CF-49B7-AB4D-8B69C0BA3585}"/>
            </c:ext>
          </c:extLst>
        </c:ser>
        <c:ser>
          <c:idx val="1"/>
          <c:order val="1"/>
          <c:tx>
            <c:strRef>
              <c:f>Sheet2!$C$77</c:f>
              <c:strCache>
                <c:ptCount val="1"/>
                <c:pt idx="0">
                  <c:v>MORGAN SINDALL CONSTRUCTION &amp; INFRASTRUCTURE LTD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Sheet2!$D$75:$M$75</c:f>
              <c:numCache>
                <c:formatCode>m/d/yyyy</c:formatCode>
                <c:ptCount val="10"/>
                <c:pt idx="0">
                  <c:v>43308</c:v>
                </c:pt>
                <c:pt idx="1">
                  <c:v>43496</c:v>
                </c:pt>
                <c:pt idx="2">
                  <c:v>43676</c:v>
                </c:pt>
                <c:pt idx="3">
                  <c:v>43860</c:v>
                </c:pt>
                <c:pt idx="4">
                  <c:v>44034</c:v>
                </c:pt>
                <c:pt idx="5">
                  <c:v>44225</c:v>
                </c:pt>
                <c:pt idx="6">
                  <c:v>44406</c:v>
                </c:pt>
                <c:pt idx="7">
                  <c:v>44589</c:v>
                </c:pt>
                <c:pt idx="8">
                  <c:v>44770</c:v>
                </c:pt>
                <c:pt idx="9">
                  <c:v>44956</c:v>
                </c:pt>
              </c:numCache>
            </c:numRef>
          </c:cat>
          <c:val>
            <c:numRef>
              <c:f>Sheet2!$D$77:$M$77</c:f>
              <c:numCache>
                <c:formatCode>General</c:formatCode>
                <c:ptCount val="10"/>
                <c:pt idx="0">
                  <c:v>44</c:v>
                </c:pt>
                <c:pt idx="1">
                  <c:v>44</c:v>
                </c:pt>
                <c:pt idx="2">
                  <c:v>36</c:v>
                </c:pt>
                <c:pt idx="3">
                  <c:v>32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25</c:v>
                </c:pt>
                <c:pt idx="8">
                  <c:v>26</c:v>
                </c:pt>
                <c:pt idx="9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CF-49B7-AB4D-8B69C0BA3585}"/>
            </c:ext>
          </c:extLst>
        </c:ser>
        <c:ser>
          <c:idx val="2"/>
          <c:order val="2"/>
          <c:tx>
            <c:strRef>
              <c:f>Sheet2!$C$78</c:f>
              <c:strCache>
                <c:ptCount val="1"/>
                <c:pt idx="0">
                  <c:v>BALFOUR BEATTY GROUP LIMITED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Sheet2!$D$75:$M$75</c:f>
              <c:numCache>
                <c:formatCode>m/d/yyyy</c:formatCode>
                <c:ptCount val="10"/>
                <c:pt idx="0">
                  <c:v>43308</c:v>
                </c:pt>
                <c:pt idx="1">
                  <c:v>43496</c:v>
                </c:pt>
                <c:pt idx="2">
                  <c:v>43676</c:v>
                </c:pt>
                <c:pt idx="3">
                  <c:v>43860</c:v>
                </c:pt>
                <c:pt idx="4">
                  <c:v>44034</c:v>
                </c:pt>
                <c:pt idx="5">
                  <c:v>44225</c:v>
                </c:pt>
                <c:pt idx="6">
                  <c:v>44406</c:v>
                </c:pt>
                <c:pt idx="7">
                  <c:v>44589</c:v>
                </c:pt>
                <c:pt idx="8">
                  <c:v>44770</c:v>
                </c:pt>
                <c:pt idx="9">
                  <c:v>44956</c:v>
                </c:pt>
              </c:numCache>
            </c:numRef>
          </c:cat>
          <c:val>
            <c:numRef>
              <c:f>Sheet2!$D$78:$M$78</c:f>
              <c:numCache>
                <c:formatCode>General</c:formatCode>
                <c:ptCount val="10"/>
                <c:pt idx="0">
                  <c:v>54</c:v>
                </c:pt>
                <c:pt idx="1">
                  <c:v>50</c:v>
                </c:pt>
                <c:pt idx="2">
                  <c:v>40</c:v>
                </c:pt>
                <c:pt idx="3">
                  <c:v>38</c:v>
                </c:pt>
                <c:pt idx="4">
                  <c:v>41</c:v>
                </c:pt>
                <c:pt idx="5">
                  <c:v>40</c:v>
                </c:pt>
                <c:pt idx="6">
                  <c:v>38</c:v>
                </c:pt>
                <c:pt idx="7">
                  <c:v>36</c:v>
                </c:pt>
                <c:pt idx="8">
                  <c:v>37</c:v>
                </c:pt>
                <c:pt idx="9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CF-49B7-AB4D-8B69C0BA3585}"/>
            </c:ext>
          </c:extLst>
        </c:ser>
        <c:ser>
          <c:idx val="3"/>
          <c:order val="3"/>
          <c:tx>
            <c:strRef>
              <c:f>Sheet2!$C$79</c:f>
              <c:strCache>
                <c:ptCount val="1"/>
                <c:pt idx="0">
                  <c:v>TARMAC TRADING LIMITED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Sheet2!$D$75:$M$75</c:f>
              <c:numCache>
                <c:formatCode>m/d/yyyy</c:formatCode>
                <c:ptCount val="10"/>
                <c:pt idx="0">
                  <c:v>43308</c:v>
                </c:pt>
                <c:pt idx="1">
                  <c:v>43496</c:v>
                </c:pt>
                <c:pt idx="2">
                  <c:v>43676</c:v>
                </c:pt>
                <c:pt idx="3">
                  <c:v>43860</c:v>
                </c:pt>
                <c:pt idx="4">
                  <c:v>44034</c:v>
                </c:pt>
                <c:pt idx="5">
                  <c:v>44225</c:v>
                </c:pt>
                <c:pt idx="6">
                  <c:v>44406</c:v>
                </c:pt>
                <c:pt idx="7">
                  <c:v>44589</c:v>
                </c:pt>
                <c:pt idx="8">
                  <c:v>44770</c:v>
                </c:pt>
                <c:pt idx="9">
                  <c:v>44956</c:v>
                </c:pt>
              </c:numCache>
            </c:numRef>
          </c:cat>
          <c:val>
            <c:numRef>
              <c:f>Sheet2!$D$79:$M$79</c:f>
              <c:numCache>
                <c:formatCode>General</c:formatCode>
                <c:ptCount val="10"/>
                <c:pt idx="0">
                  <c:v>38</c:v>
                </c:pt>
                <c:pt idx="1">
                  <c:v>35</c:v>
                </c:pt>
                <c:pt idx="2">
                  <c:v>40</c:v>
                </c:pt>
                <c:pt idx="3">
                  <c:v>38</c:v>
                </c:pt>
                <c:pt idx="4">
                  <c:v>46</c:v>
                </c:pt>
                <c:pt idx="5">
                  <c:v>44</c:v>
                </c:pt>
                <c:pt idx="6">
                  <c:v>42</c:v>
                </c:pt>
                <c:pt idx="7">
                  <c:v>41</c:v>
                </c:pt>
                <c:pt idx="8">
                  <c:v>25</c:v>
                </c:pt>
                <c:pt idx="9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CF-49B7-AB4D-8B69C0BA3585}"/>
            </c:ext>
          </c:extLst>
        </c:ser>
        <c:ser>
          <c:idx val="4"/>
          <c:order val="4"/>
          <c:tx>
            <c:strRef>
              <c:f>Sheet2!$C$80</c:f>
              <c:strCache>
                <c:ptCount val="1"/>
                <c:pt idx="0">
                  <c:v>MACE LIMITED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Sheet2!$D$75:$M$75</c:f>
              <c:numCache>
                <c:formatCode>m/d/yyyy</c:formatCode>
                <c:ptCount val="10"/>
                <c:pt idx="0">
                  <c:v>43308</c:v>
                </c:pt>
                <c:pt idx="1">
                  <c:v>43496</c:v>
                </c:pt>
                <c:pt idx="2">
                  <c:v>43676</c:v>
                </c:pt>
                <c:pt idx="3">
                  <c:v>43860</c:v>
                </c:pt>
                <c:pt idx="4">
                  <c:v>44034</c:v>
                </c:pt>
                <c:pt idx="5">
                  <c:v>44225</c:v>
                </c:pt>
                <c:pt idx="6">
                  <c:v>44406</c:v>
                </c:pt>
                <c:pt idx="7">
                  <c:v>44589</c:v>
                </c:pt>
                <c:pt idx="8">
                  <c:v>44770</c:v>
                </c:pt>
                <c:pt idx="9">
                  <c:v>44956</c:v>
                </c:pt>
              </c:numCache>
            </c:numRef>
          </c:cat>
          <c:val>
            <c:numRef>
              <c:f>Sheet2!$D$80:$M$80</c:f>
              <c:numCache>
                <c:formatCode>General</c:formatCode>
                <c:ptCount val="10"/>
                <c:pt idx="0">
                  <c:v>45</c:v>
                </c:pt>
                <c:pt idx="1">
                  <c:v>34</c:v>
                </c:pt>
                <c:pt idx="2">
                  <c:v>30</c:v>
                </c:pt>
                <c:pt idx="3">
                  <c:v>26</c:v>
                </c:pt>
                <c:pt idx="4">
                  <c:v>28</c:v>
                </c:pt>
                <c:pt idx="5">
                  <c:v>30</c:v>
                </c:pt>
                <c:pt idx="6">
                  <c:v>32</c:v>
                </c:pt>
                <c:pt idx="7">
                  <c:v>29</c:v>
                </c:pt>
                <c:pt idx="8">
                  <c:v>29</c:v>
                </c:pt>
                <c:pt idx="9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CF-49B7-AB4D-8B69C0BA3585}"/>
            </c:ext>
          </c:extLst>
        </c:ser>
        <c:ser>
          <c:idx val="5"/>
          <c:order val="5"/>
          <c:tx>
            <c:strRef>
              <c:f>Sheet2!$C$81</c:f>
              <c:strCache>
                <c:ptCount val="1"/>
                <c:pt idx="0">
                  <c:v>MIDAS CONSTRUCTION LIMITED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Sheet2!$D$75:$M$75</c:f>
              <c:numCache>
                <c:formatCode>m/d/yyyy</c:formatCode>
                <c:ptCount val="10"/>
                <c:pt idx="0">
                  <c:v>43308</c:v>
                </c:pt>
                <c:pt idx="1">
                  <c:v>43496</c:v>
                </c:pt>
                <c:pt idx="2">
                  <c:v>43676</c:v>
                </c:pt>
                <c:pt idx="3">
                  <c:v>43860</c:v>
                </c:pt>
                <c:pt idx="4">
                  <c:v>44034</c:v>
                </c:pt>
                <c:pt idx="5">
                  <c:v>44225</c:v>
                </c:pt>
                <c:pt idx="6">
                  <c:v>44406</c:v>
                </c:pt>
                <c:pt idx="7">
                  <c:v>44589</c:v>
                </c:pt>
                <c:pt idx="8">
                  <c:v>44770</c:v>
                </c:pt>
                <c:pt idx="9">
                  <c:v>44956</c:v>
                </c:pt>
              </c:numCache>
            </c:numRef>
          </c:cat>
          <c:val>
            <c:numRef>
              <c:f>Sheet2!$D$81:$M$81</c:f>
              <c:numCache>
                <c:formatCode>General</c:formatCode>
                <c:ptCount val="10"/>
                <c:pt idx="0">
                  <c:v>49</c:v>
                </c:pt>
                <c:pt idx="1">
                  <c:v>50</c:v>
                </c:pt>
                <c:pt idx="2">
                  <c:v>54</c:v>
                </c:pt>
                <c:pt idx="3">
                  <c:v>57</c:v>
                </c:pt>
                <c:pt idx="4">
                  <c:v>66</c:v>
                </c:pt>
                <c:pt idx="5">
                  <c:v>58</c:v>
                </c:pt>
                <c:pt idx="6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CF-49B7-AB4D-8B69C0BA3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9610015"/>
        <c:axId val="669611455"/>
      </c:lineChart>
      <c:dateAx>
        <c:axId val="66961001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611455"/>
        <c:crosses val="autoZero"/>
        <c:auto val="1"/>
        <c:lblOffset val="100"/>
        <c:baseTimeUnit val="months"/>
        <c:majorUnit val="6"/>
        <c:majorTimeUnit val="months"/>
      </c:dateAx>
      <c:valAx>
        <c:axId val="669611455"/>
        <c:scaling>
          <c:orientation val="minMax"/>
          <c:max val="66"/>
          <c:min val="1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61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0.03043</cdr:x>
      <cdr:y>0.23077</cdr:y>
    </cdr:from>
    <cdr:to>
      <cdr:x>0.32378</cdr:x>
      <cdr:y>0.40001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75001B-53B7-462B-A787-FD37256DBC34}"/>
            </a:ext>
          </a:extLst>
        </cdr:cNvPr>
        <cdr:cNvSpPr txBox="1"/>
      </cdr:nvSpPr>
      <cdr:spPr>
        <a:xfrm xmlns:a="http://schemas.openxmlformats.org/drawingml/2006/main">
          <a:off x="266700" y="914400"/>
          <a:ext cx="2570573" cy="670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>
              <a:solidFill>
                <a:schemeClr val="tx1"/>
              </a:solidFill>
            </a:rPr>
            <a:t>Evans Retail </a:t>
          </a:r>
          <a:endParaRPr lang="en-GB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0.07826</cdr:x>
      <cdr:y>0.14988</cdr:y>
    </cdr:from>
    <cdr:to>
      <cdr:x>0.29103</cdr:x>
      <cdr:y>0.23465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DE53FA7-4481-2815-5650-AF36D185BCC0}"/>
            </a:ext>
          </a:extLst>
        </cdr:cNvPr>
        <cdr:cNvSpPr txBox="1"/>
      </cdr:nvSpPr>
      <cdr:spPr>
        <a:xfrm xmlns:a="http://schemas.openxmlformats.org/drawingml/2006/main">
          <a:off x="685800" y="591113"/>
          <a:ext cx="1864504" cy="334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b="1" dirty="0">
              <a:solidFill>
                <a:schemeClr val="tx1"/>
              </a:solidFill>
            </a:rPr>
            <a:t>McColl’s</a:t>
          </a:r>
          <a:endParaRPr lang="en-GB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0.06522</cdr:x>
      <cdr:y>0.09804</cdr:y>
    </cdr:from>
    <cdr:to>
      <cdr:x>0.2744</cdr:x>
      <cdr:y>0.17552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003A42E-EB9A-DFF7-40AE-0C7FE83A3AD8}"/>
            </a:ext>
          </a:extLst>
        </cdr:cNvPr>
        <cdr:cNvSpPr txBox="1"/>
      </cdr:nvSpPr>
      <cdr:spPr>
        <a:xfrm xmlns:a="http://schemas.openxmlformats.org/drawingml/2006/main">
          <a:off x="571500" y="381000"/>
          <a:ext cx="1833044" cy="301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b="1" dirty="0">
              <a:solidFill>
                <a:schemeClr val="tx1"/>
              </a:solidFill>
            </a:rPr>
            <a:t>Flybe Aviation </a:t>
          </a:r>
          <a:endParaRPr lang="en-GB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FF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8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FF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38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FF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896619"/>
          </a:xfrm>
          <a:custGeom>
            <a:avLst/>
            <a:gdLst/>
            <a:ahLst/>
            <a:cxnLst/>
            <a:rect l="l" t="t" r="r" b="b"/>
            <a:pathLst>
              <a:path w="9144000" h="896619">
                <a:moveTo>
                  <a:pt x="9144000" y="0"/>
                </a:moveTo>
                <a:lnTo>
                  <a:pt x="0" y="0"/>
                </a:lnTo>
                <a:lnTo>
                  <a:pt x="0" y="896620"/>
                </a:lnTo>
                <a:lnTo>
                  <a:pt x="9144000" y="8966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FF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835" y="88851"/>
            <a:ext cx="899032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FF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486366"/>
            <a:ext cx="8085455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38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57150"/>
            <a:ext cx="8991587" cy="4952999"/>
            <a:chOff x="76200" y="-254000"/>
            <a:chExt cx="8991587" cy="4952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-254000"/>
              <a:ext cx="8991587" cy="4952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9560" y="4165600"/>
              <a:ext cx="906779" cy="3251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5457" y="817807"/>
            <a:ext cx="5960745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4700" dirty="0"/>
              <a:t>Get Paid Today </a:t>
            </a:r>
            <a:br>
              <a:rPr lang="en-GB" sz="4700" dirty="0"/>
            </a:br>
            <a:r>
              <a:rPr lang="en-GB" sz="4700" dirty="0"/>
              <a:t>(not Tomorrow)</a:t>
            </a:r>
            <a:endParaRPr sz="47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2707639"/>
            <a:ext cx="3070860" cy="292099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38C3E9A8-A6DF-D984-F070-DD336A6859BF}"/>
              </a:ext>
            </a:extLst>
          </p:cNvPr>
          <p:cNvSpPr txBox="1">
            <a:spLocks/>
          </p:cNvSpPr>
          <p:nvPr/>
        </p:nvSpPr>
        <p:spPr>
          <a:xfrm>
            <a:off x="1755457" y="2999738"/>
            <a:ext cx="596074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00FF7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4700"/>
              <a:t>Good</a:t>
            </a:r>
            <a:r>
              <a:rPr lang="en-GB" sz="4700" spc="-55"/>
              <a:t> </a:t>
            </a:r>
            <a:r>
              <a:rPr lang="en-GB" sz="4700"/>
              <a:t>Business</a:t>
            </a:r>
            <a:r>
              <a:rPr lang="en-GB" sz="4700" spc="-50"/>
              <a:t> </a:t>
            </a:r>
            <a:r>
              <a:rPr lang="en-GB" sz="4700" spc="-20"/>
              <a:t>Pays</a:t>
            </a:r>
            <a:endParaRPr lang="en-GB" sz="47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7E5D42-5598-2DB0-3D40-4DA508641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88" y="3882522"/>
            <a:ext cx="3176512" cy="7567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4AC8-76B5-12BC-BF43-AD02DF02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" y="88851"/>
            <a:ext cx="8990329" cy="615553"/>
          </a:xfrm>
        </p:spPr>
        <p:txBody>
          <a:bodyPr/>
          <a:lstStyle/>
          <a:p>
            <a:r>
              <a:rPr lang="en-US" dirty="0"/>
              <a:t>Sector charts show the best and worst 15 payers and their performance over the past three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38D0E-94F1-19AA-6936-45B473556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89" y="983586"/>
            <a:ext cx="7276811" cy="408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3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0" y="2006600"/>
            <a:ext cx="4638039" cy="28498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972820"/>
            <a:ext cx="2895600" cy="4063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6822" y="1097899"/>
            <a:ext cx="2930375" cy="7125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835" y="88851"/>
            <a:ext cx="899032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100"/>
              </a:spcBef>
            </a:pPr>
            <a:r>
              <a:rPr lang="en-GB" spc="-10" dirty="0"/>
              <a:t>Does slow or late payment mean your client is risky to serve?</a:t>
            </a:r>
            <a:endParaRPr spc="-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895350"/>
          </a:xfrm>
          <a:custGeom>
            <a:avLst/>
            <a:gdLst/>
            <a:ahLst/>
            <a:cxnLst/>
            <a:rect l="l" t="t" r="r" b="b"/>
            <a:pathLst>
              <a:path w="9144000" h="895350">
                <a:moveTo>
                  <a:pt x="0" y="895350"/>
                </a:moveTo>
                <a:lnTo>
                  <a:pt x="9144000" y="895350"/>
                </a:lnTo>
                <a:lnTo>
                  <a:pt x="9144000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solidFill>
            <a:srgbClr val="00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500" y="286665"/>
            <a:ext cx="8763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rtl="0">
              <a:defRPr sz="2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baseline="0" dirty="0">
                <a:solidFill>
                  <a:schemeClr val="bg1"/>
                </a:solidFill>
                <a:effectLst/>
              </a:rPr>
              <a:t>Evans Retail </a:t>
            </a:r>
            <a:r>
              <a:rPr lang="en-GB" sz="2000" b="1" i="0" baseline="0" dirty="0">
                <a:solidFill>
                  <a:schemeClr val="bg1"/>
                </a:solidFill>
              </a:rPr>
              <a:t>- </a:t>
            </a:r>
            <a:r>
              <a:rPr lang="en-GB" sz="2000" b="1" i="0" baseline="0" dirty="0">
                <a:solidFill>
                  <a:schemeClr val="bg1"/>
                </a:solidFill>
                <a:effectLst/>
              </a:rPr>
              <a:t>Average Invoice Payment Times (Days)</a:t>
            </a:r>
            <a:br>
              <a:rPr lang="en-GB" sz="2000" dirty="0">
                <a:solidFill>
                  <a:schemeClr val="bg1"/>
                </a:solidFill>
                <a:effectLst/>
              </a:rPr>
            </a:br>
            <a:endParaRPr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A7CDD4B-ADB9-5679-EAA3-BDB0FF9549E5}"/>
              </a:ext>
            </a:extLst>
          </p:cNvPr>
          <p:cNvGraphicFramePr>
            <a:graphicFrameLocks/>
          </p:cNvGraphicFramePr>
          <p:nvPr/>
        </p:nvGraphicFramePr>
        <p:xfrm>
          <a:off x="190500" y="1047750"/>
          <a:ext cx="8763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263C1D6D-BAFC-D490-6897-D500C37F080E}"/>
              </a:ext>
            </a:extLst>
          </p:cNvPr>
          <p:cNvSpPr txBox="1"/>
          <p:nvPr/>
        </p:nvSpPr>
        <p:spPr>
          <a:xfrm>
            <a:off x="7086600" y="1228377"/>
            <a:ext cx="1661178" cy="2959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tx1"/>
                </a:solidFill>
              </a:rPr>
              <a:t>Arcadia Administration 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Nov 2020</a:t>
            </a:r>
            <a:endParaRPr lang="en-GB" sz="1400" dirty="0"/>
          </a:p>
        </p:txBody>
      </p:sp>
      <p:pic>
        <p:nvPicPr>
          <p:cNvPr id="6" name="Graphic 5" descr="Star with solid fill">
            <a:extLst>
              <a:ext uri="{FF2B5EF4-FFF2-40B4-BE49-F238E27FC236}">
                <a16:creationId xmlns:a16="http://schemas.microsoft.com/office/drawing/2014/main" id="{AE05F844-6040-0C55-4A14-D2FEE702E5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3400" y="10668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6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895350"/>
          </a:xfrm>
          <a:custGeom>
            <a:avLst/>
            <a:gdLst/>
            <a:ahLst/>
            <a:cxnLst/>
            <a:rect l="l" t="t" r="r" b="b"/>
            <a:pathLst>
              <a:path w="9144000" h="895350">
                <a:moveTo>
                  <a:pt x="0" y="895350"/>
                </a:moveTo>
                <a:lnTo>
                  <a:pt x="9144000" y="895350"/>
                </a:lnTo>
                <a:lnTo>
                  <a:pt x="9144000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solidFill>
            <a:srgbClr val="00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500" y="245861"/>
            <a:ext cx="8763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rtl="0"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baseline="0" dirty="0">
                <a:solidFill>
                  <a:schemeClr val="bg1"/>
                </a:solidFill>
                <a:effectLst/>
              </a:rPr>
              <a:t>Miss Selfridge Retail -</a:t>
            </a:r>
            <a:r>
              <a:rPr lang="en-GB" sz="2000" b="1" i="0" baseline="0" dirty="0">
                <a:solidFill>
                  <a:schemeClr val="bg1"/>
                </a:solidFill>
              </a:rPr>
              <a:t> </a:t>
            </a:r>
            <a:r>
              <a:rPr lang="en-GB" sz="2000" b="1" i="0" baseline="0" dirty="0">
                <a:solidFill>
                  <a:schemeClr val="bg1"/>
                </a:solidFill>
                <a:effectLst/>
              </a:rPr>
              <a:t>Average Invoice Payment Times (Days)</a:t>
            </a:r>
            <a:br>
              <a:rPr lang="en-GB" sz="2000" dirty="0">
                <a:solidFill>
                  <a:schemeClr val="tx1"/>
                </a:solidFill>
                <a:effectLst/>
              </a:rPr>
            </a:br>
            <a:endParaRPr sz="2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8FCB254-27AF-8AA3-74D6-98002D8AE6F1}"/>
              </a:ext>
            </a:extLst>
          </p:cNvPr>
          <p:cNvGraphicFramePr>
            <a:graphicFrameLocks/>
          </p:cNvGraphicFramePr>
          <p:nvPr/>
        </p:nvGraphicFramePr>
        <p:xfrm>
          <a:off x="190500" y="1047750"/>
          <a:ext cx="8763000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A8B7320C-37E9-C69E-3DE4-88DE7C49A06A}"/>
              </a:ext>
            </a:extLst>
          </p:cNvPr>
          <p:cNvSpPr txBox="1"/>
          <p:nvPr/>
        </p:nvSpPr>
        <p:spPr>
          <a:xfrm>
            <a:off x="457200" y="1504950"/>
            <a:ext cx="1584978" cy="2959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tx1"/>
                </a:solidFill>
              </a:rPr>
              <a:t>Miss Selfridge </a:t>
            </a:r>
            <a:endParaRPr lang="en-GB" sz="1400" dirty="0"/>
          </a:p>
        </p:txBody>
      </p:sp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9A8EE796-5686-C6D1-2A4C-1D9A31CC7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8200" y="1314450"/>
            <a:ext cx="381000" cy="38100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263C1D6D-BAFC-D490-6897-D500C37F080E}"/>
              </a:ext>
            </a:extLst>
          </p:cNvPr>
          <p:cNvSpPr txBox="1"/>
          <p:nvPr/>
        </p:nvSpPr>
        <p:spPr>
          <a:xfrm>
            <a:off x="7696200" y="1684020"/>
            <a:ext cx="1661178" cy="2959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tx1"/>
                </a:solidFill>
              </a:rPr>
              <a:t>Arcadia Administration 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Nov 2020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8106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895350"/>
          </a:xfrm>
          <a:custGeom>
            <a:avLst/>
            <a:gdLst/>
            <a:ahLst/>
            <a:cxnLst/>
            <a:rect l="l" t="t" r="r" b="b"/>
            <a:pathLst>
              <a:path w="9144000" h="895350">
                <a:moveTo>
                  <a:pt x="0" y="895350"/>
                </a:moveTo>
                <a:lnTo>
                  <a:pt x="9144000" y="895350"/>
                </a:lnTo>
                <a:lnTo>
                  <a:pt x="9144000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solidFill>
            <a:srgbClr val="00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500" y="286665"/>
            <a:ext cx="8763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rtl="0">
              <a:defRPr sz="2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baseline="0" dirty="0">
                <a:solidFill>
                  <a:schemeClr val="bg1"/>
                </a:solidFill>
                <a:effectLst/>
              </a:rPr>
              <a:t>Joules Ltd -</a:t>
            </a:r>
            <a:r>
              <a:rPr lang="en-GB" sz="2000" b="1" i="0" baseline="0" dirty="0">
                <a:solidFill>
                  <a:schemeClr val="bg1"/>
                </a:solidFill>
              </a:rPr>
              <a:t> </a:t>
            </a:r>
            <a:r>
              <a:rPr lang="en-GB" sz="2000" b="1" i="0" baseline="0" dirty="0">
                <a:solidFill>
                  <a:schemeClr val="bg1"/>
                </a:solidFill>
                <a:effectLst/>
              </a:rPr>
              <a:t>Average Invoice Payment Times (Days)</a:t>
            </a:r>
            <a:endParaRPr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52BBFB2-C278-917A-B64E-D1C8B2B2C6B2}"/>
              </a:ext>
            </a:extLst>
          </p:cNvPr>
          <p:cNvGraphicFramePr>
            <a:graphicFrameLocks/>
          </p:cNvGraphicFramePr>
          <p:nvPr/>
        </p:nvGraphicFramePr>
        <p:xfrm>
          <a:off x="283779" y="1047750"/>
          <a:ext cx="8326821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3CFF7563-5078-67CF-0F8D-B6470E6D68ED}"/>
              </a:ext>
            </a:extLst>
          </p:cNvPr>
          <p:cNvSpPr txBox="1"/>
          <p:nvPr/>
        </p:nvSpPr>
        <p:spPr>
          <a:xfrm>
            <a:off x="533400" y="4171950"/>
            <a:ext cx="807721" cy="3149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tx1"/>
                </a:solidFill>
              </a:rPr>
              <a:t>Joules</a:t>
            </a:r>
            <a:endParaRPr lang="en-GB" sz="140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63C1D6D-BAFC-D490-6897-D500C37F080E}"/>
              </a:ext>
            </a:extLst>
          </p:cNvPr>
          <p:cNvSpPr txBox="1"/>
          <p:nvPr/>
        </p:nvSpPr>
        <p:spPr>
          <a:xfrm>
            <a:off x="7160943" y="1276350"/>
            <a:ext cx="1661178" cy="2959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tx1"/>
                </a:solidFill>
              </a:rPr>
              <a:t>Administration 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Jan 2022</a:t>
            </a:r>
            <a:endParaRPr lang="en-GB" sz="1400" dirty="0"/>
          </a:p>
        </p:txBody>
      </p:sp>
      <p:pic>
        <p:nvPicPr>
          <p:cNvPr id="7" name="Graphic 6" descr="Star with solid fill">
            <a:extLst>
              <a:ext uri="{FF2B5EF4-FFF2-40B4-BE49-F238E27FC236}">
                <a16:creationId xmlns:a16="http://schemas.microsoft.com/office/drawing/2014/main" id="{CA636CC3-A260-503D-A104-5C074D831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8200" y="142875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32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895350"/>
          </a:xfrm>
          <a:custGeom>
            <a:avLst/>
            <a:gdLst/>
            <a:ahLst/>
            <a:cxnLst/>
            <a:rect l="l" t="t" r="r" b="b"/>
            <a:pathLst>
              <a:path w="9144000" h="895350">
                <a:moveTo>
                  <a:pt x="0" y="895350"/>
                </a:moveTo>
                <a:lnTo>
                  <a:pt x="9144000" y="895350"/>
                </a:lnTo>
                <a:lnTo>
                  <a:pt x="9144000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solidFill>
            <a:srgbClr val="00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170887"/>
            <a:ext cx="8763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rtl="0">
              <a:defRPr sz="2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baseline="0" dirty="0">
                <a:solidFill>
                  <a:schemeClr val="bg1"/>
                </a:solidFill>
                <a:effectLst/>
              </a:rPr>
              <a:t>McColl’s </a:t>
            </a:r>
            <a:r>
              <a:rPr lang="en-GB" sz="2000" i="0" baseline="0" dirty="0">
                <a:solidFill>
                  <a:schemeClr val="bg1"/>
                </a:solidFill>
              </a:rPr>
              <a:t>- </a:t>
            </a:r>
            <a:r>
              <a:rPr lang="en-GB" sz="2000" b="1" i="0" baseline="0" dirty="0">
                <a:solidFill>
                  <a:schemeClr val="bg1"/>
                </a:solidFill>
                <a:effectLst/>
              </a:rPr>
              <a:t>Average Invoice Payment Times (Days)</a:t>
            </a:r>
            <a:br>
              <a:rPr lang="en-GB" sz="2000" b="1" dirty="0">
                <a:solidFill>
                  <a:schemeClr val="bg1"/>
                </a:solidFill>
                <a:effectLst/>
              </a:rPr>
            </a:br>
            <a:endParaRPr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43B4A99-1525-F74F-942B-BD6094D10C24}"/>
              </a:ext>
            </a:extLst>
          </p:cNvPr>
          <p:cNvGraphicFramePr>
            <a:graphicFrameLocks/>
          </p:cNvGraphicFramePr>
          <p:nvPr/>
        </p:nvGraphicFramePr>
        <p:xfrm>
          <a:off x="152400" y="1066237"/>
          <a:ext cx="8763000" cy="394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63C1D6D-BAFC-D490-6897-D500C37F080E}"/>
              </a:ext>
            </a:extLst>
          </p:cNvPr>
          <p:cNvSpPr txBox="1"/>
          <p:nvPr/>
        </p:nvSpPr>
        <p:spPr>
          <a:xfrm>
            <a:off x="6553200" y="1809750"/>
            <a:ext cx="2583180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tx1"/>
                </a:solidFill>
              </a:rPr>
              <a:t>McColl’s stopped reporting in June 2019 – entered Administration May 2022</a:t>
            </a:r>
            <a:endParaRPr lang="en-GB" sz="1400" dirty="0"/>
          </a:p>
        </p:txBody>
      </p:sp>
      <p:pic>
        <p:nvPicPr>
          <p:cNvPr id="6" name="Graphic 5" descr="Star with solid fill">
            <a:extLst>
              <a:ext uri="{FF2B5EF4-FFF2-40B4-BE49-F238E27FC236}">
                <a16:creationId xmlns:a16="http://schemas.microsoft.com/office/drawing/2014/main" id="{D639ABFA-8E80-C563-A458-D9E0363B9F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0" y="1092907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2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895350"/>
          </a:xfrm>
          <a:custGeom>
            <a:avLst/>
            <a:gdLst/>
            <a:ahLst/>
            <a:cxnLst/>
            <a:rect l="l" t="t" r="r" b="b"/>
            <a:pathLst>
              <a:path w="9144000" h="895350">
                <a:moveTo>
                  <a:pt x="0" y="895350"/>
                </a:moveTo>
                <a:lnTo>
                  <a:pt x="9144000" y="895350"/>
                </a:lnTo>
                <a:lnTo>
                  <a:pt x="9144000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solidFill>
            <a:srgbClr val="00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500" y="266973"/>
            <a:ext cx="8763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rtl="0">
              <a:defRPr sz="2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baseline="0" dirty="0">
                <a:solidFill>
                  <a:schemeClr val="bg1"/>
                </a:solidFill>
                <a:effectLst/>
              </a:rPr>
              <a:t>Flybe Aviation -</a:t>
            </a:r>
            <a:r>
              <a:rPr lang="en-GB" sz="2000" i="0" baseline="0" dirty="0">
                <a:solidFill>
                  <a:schemeClr val="bg1"/>
                </a:solidFill>
              </a:rPr>
              <a:t> </a:t>
            </a:r>
            <a:r>
              <a:rPr lang="en-GB" sz="2000" b="1" i="0" baseline="0" dirty="0">
                <a:solidFill>
                  <a:schemeClr val="bg1"/>
                </a:solidFill>
                <a:effectLst/>
              </a:rPr>
              <a:t>Average Invoice Payment Times (Days)</a:t>
            </a:r>
            <a:br>
              <a:rPr lang="en-GB" sz="2000" b="1" dirty="0">
                <a:solidFill>
                  <a:schemeClr val="bg1"/>
                </a:solidFill>
                <a:effectLst/>
              </a:rPr>
            </a:br>
            <a:endParaRPr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90B3CB2-3A45-9015-B527-0B55433B23A7}"/>
              </a:ext>
            </a:extLst>
          </p:cNvPr>
          <p:cNvGraphicFramePr>
            <a:graphicFrameLocks/>
          </p:cNvGraphicFramePr>
          <p:nvPr/>
        </p:nvGraphicFramePr>
        <p:xfrm>
          <a:off x="190500" y="1047750"/>
          <a:ext cx="8762999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63C1D6D-BAFC-D490-6897-D500C37F080E}"/>
              </a:ext>
            </a:extLst>
          </p:cNvPr>
          <p:cNvSpPr txBox="1"/>
          <p:nvPr/>
        </p:nvSpPr>
        <p:spPr>
          <a:xfrm>
            <a:off x="6400800" y="1428750"/>
            <a:ext cx="2430789" cy="2241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tx1"/>
                </a:solidFill>
              </a:rPr>
              <a:t>Flybe stopped reporting 2019 – entered Administration 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Jan 2023</a:t>
            </a:r>
            <a:endParaRPr lang="en-GB" sz="1400" dirty="0"/>
          </a:p>
        </p:txBody>
      </p:sp>
      <p:pic>
        <p:nvPicPr>
          <p:cNvPr id="6" name="Graphic 5" descr="Star with solid fill">
            <a:extLst>
              <a:ext uri="{FF2B5EF4-FFF2-40B4-BE49-F238E27FC236}">
                <a16:creationId xmlns:a16="http://schemas.microsoft.com/office/drawing/2014/main" id="{45BC4497-2893-8980-95BD-FB31C3579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5800" y="97155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58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895350"/>
          </a:xfrm>
          <a:custGeom>
            <a:avLst/>
            <a:gdLst/>
            <a:ahLst/>
            <a:cxnLst/>
            <a:rect l="l" t="t" r="r" b="b"/>
            <a:pathLst>
              <a:path w="9144000" h="895350">
                <a:moveTo>
                  <a:pt x="0" y="895350"/>
                </a:moveTo>
                <a:lnTo>
                  <a:pt x="9144000" y="895350"/>
                </a:lnTo>
                <a:lnTo>
                  <a:pt x="9144000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solidFill>
            <a:srgbClr val="00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500" y="133350"/>
            <a:ext cx="8763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rtl="0">
              <a:defRPr sz="2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sz="2000" b="1" i="0" baseline="0" dirty="0">
                <a:solidFill>
                  <a:schemeClr val="bg1"/>
                </a:solidFill>
                <a:effectLst/>
              </a:rPr>
              <a:t>Midas Construction Ltd 2018 – 2021</a:t>
            </a:r>
            <a:br>
              <a:rPr lang="en-GB" sz="2000" b="1" dirty="0">
                <a:solidFill>
                  <a:schemeClr val="bg1"/>
                </a:solidFill>
                <a:effectLst/>
              </a:rPr>
            </a:br>
            <a:r>
              <a:rPr lang="en-GB" sz="2000" b="1" i="0" baseline="0" dirty="0">
                <a:solidFill>
                  <a:schemeClr val="bg1"/>
                </a:solidFill>
                <a:effectLst/>
              </a:rPr>
              <a:t>Average Invoice Payment Times (Days)</a:t>
            </a:r>
            <a:endParaRPr lang="en-GB" sz="2000" b="1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22841F0-6373-F0E8-42A9-F189A8B151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517142"/>
              </p:ext>
            </p:extLst>
          </p:nvPr>
        </p:nvGraphicFramePr>
        <p:xfrm>
          <a:off x="1" y="1047749"/>
          <a:ext cx="8953500" cy="409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77A380E8-7868-1610-0E28-984CF9A6650F}"/>
              </a:ext>
            </a:extLst>
          </p:cNvPr>
          <p:cNvSpPr txBox="1"/>
          <p:nvPr/>
        </p:nvSpPr>
        <p:spPr>
          <a:xfrm>
            <a:off x="1066800" y="1343008"/>
            <a:ext cx="12954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tx1"/>
                </a:solidFill>
              </a:rPr>
              <a:t>Midas Construction</a:t>
            </a:r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36EEF-BD06-A74C-461D-BFD55D04A098}"/>
              </a:ext>
            </a:extLst>
          </p:cNvPr>
          <p:cNvSpPr txBox="1"/>
          <p:nvPr/>
        </p:nvSpPr>
        <p:spPr>
          <a:xfrm>
            <a:off x="6286500" y="1196340"/>
            <a:ext cx="2583180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tx1"/>
                </a:solidFill>
              </a:rPr>
              <a:t>Midas entered 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Administration Feb 2022</a:t>
            </a:r>
            <a:endParaRPr lang="en-GB" sz="1400" dirty="0"/>
          </a:p>
        </p:txBody>
      </p:sp>
      <p:pic>
        <p:nvPicPr>
          <p:cNvPr id="8" name="Graphic 7" descr="Star with solid fill">
            <a:extLst>
              <a:ext uri="{FF2B5EF4-FFF2-40B4-BE49-F238E27FC236}">
                <a16:creationId xmlns:a16="http://schemas.microsoft.com/office/drawing/2014/main" id="{4A8E0DFE-BF68-EC36-5533-4FDD9307F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1680" y="142494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0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15458"/>
            <a:ext cx="73259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pc="-10" dirty="0"/>
              <a:t>Company Search – Superdry example</a:t>
            </a:r>
            <a:endParaRPr spc="-1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56012-EBFD-CF89-0D91-F6F4674A897B}"/>
              </a:ext>
            </a:extLst>
          </p:cNvPr>
          <p:cNvSpPr txBox="1"/>
          <p:nvPr/>
        </p:nvSpPr>
        <p:spPr>
          <a:xfrm>
            <a:off x="2286000" y="23865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32F0DD-65C1-A1F4-BF57-06E39E40E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53" y="2388913"/>
            <a:ext cx="2531518" cy="10206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F7F0EA-D8F0-883F-5475-54D733B01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047750"/>
            <a:ext cx="579578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15458"/>
            <a:ext cx="73259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Superdry Payment Performance Profile</a:t>
            </a:r>
            <a:endParaRPr spc="-1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56012-EBFD-CF89-0D91-F6F4674A897B}"/>
              </a:ext>
            </a:extLst>
          </p:cNvPr>
          <p:cNvSpPr txBox="1"/>
          <p:nvPr/>
        </p:nvSpPr>
        <p:spPr>
          <a:xfrm>
            <a:off x="2286000" y="23865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32F0DD-65C1-A1F4-BF57-06E39E40E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53" y="2388913"/>
            <a:ext cx="2531518" cy="10206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5AA1F4-0EC0-657C-3C34-321FA1B99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082" y="1352550"/>
            <a:ext cx="5791200" cy="304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5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560"/>
            <a:ext cx="8991600" cy="4950460"/>
            <a:chOff x="0" y="35560"/>
            <a:chExt cx="8991600" cy="4950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560"/>
              <a:ext cx="8991599" cy="49504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3359" y="4447540"/>
              <a:ext cx="906779" cy="3251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23886" y="1559791"/>
            <a:ext cx="7739380" cy="185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 algn="ctr">
              <a:lnSpc>
                <a:spcPct val="1183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20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movement</a:t>
            </a:r>
            <a:r>
              <a:rPr sz="2000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0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bring</a:t>
            </a:r>
            <a:r>
              <a:rPr sz="20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issue</a:t>
            </a:r>
            <a:r>
              <a:rPr sz="20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unfair</a:t>
            </a:r>
            <a:r>
              <a:rPr sz="20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slow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late</a:t>
            </a:r>
            <a:r>
              <a:rPr sz="20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payments</a:t>
            </a:r>
            <a:r>
              <a:rPr sz="20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SMEs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sz="20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sz="20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agenda</a:t>
            </a:r>
            <a:r>
              <a:rPr sz="20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2000" dirty="0">
              <a:latin typeface="Arial"/>
              <a:cs typeface="Arial"/>
            </a:endParaRPr>
          </a:p>
          <a:p>
            <a:pPr marL="299085" marR="281305" indent="-8255" algn="ctr">
              <a:lnSpc>
                <a:spcPct val="1183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r>
              <a:rPr sz="200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encouraging</a:t>
            </a:r>
            <a:r>
              <a:rPr sz="2000" spc="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supporters</a:t>
            </a:r>
            <a:r>
              <a:rPr sz="20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000" spc="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20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sz="20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sz="2000" spc="85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2000" spc="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whole</a:t>
            </a:r>
            <a:r>
              <a:rPr sz="20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country</a:t>
            </a:r>
            <a:r>
              <a:rPr sz="20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Arial"/>
                <a:cs typeface="Arial"/>
              </a:rPr>
              <a:t>campaign</a:t>
            </a:r>
            <a:r>
              <a:rPr sz="2000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change.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835" y="88851"/>
            <a:ext cx="8990329" cy="605855"/>
          </a:xfrm>
          <a:prstGeom prst="rect">
            <a:avLst/>
          </a:prstGeom>
        </p:spPr>
        <p:txBody>
          <a:bodyPr vert="horz" wrap="square" lIns="0" tIns="173276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sz="2800" spc="-150" dirty="0">
                <a:solidFill>
                  <a:srgbClr val="00FF7E"/>
                </a:solidFill>
              </a:rPr>
              <a:t>Our</a:t>
            </a:r>
            <a:r>
              <a:rPr lang="en-GB" sz="2800" spc="-150" dirty="0">
                <a:solidFill>
                  <a:srgbClr val="00FF7E"/>
                </a:solidFill>
              </a:rPr>
              <a:t> </a:t>
            </a:r>
            <a:r>
              <a:rPr sz="2800" spc="-150" dirty="0">
                <a:solidFill>
                  <a:srgbClr val="00FF7E"/>
                </a:solidFill>
              </a:rPr>
              <a:t>Mission</a:t>
            </a:r>
            <a:endParaRPr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15458"/>
            <a:ext cx="73259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Superdry Company Details</a:t>
            </a:r>
            <a:endParaRPr spc="-1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56012-EBFD-CF89-0D91-F6F4674A897B}"/>
              </a:ext>
            </a:extLst>
          </p:cNvPr>
          <p:cNvSpPr txBox="1"/>
          <p:nvPr/>
        </p:nvSpPr>
        <p:spPr>
          <a:xfrm>
            <a:off x="2286000" y="23865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32F0DD-65C1-A1F4-BF57-06E39E40E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53" y="2388913"/>
            <a:ext cx="2531518" cy="10206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85116F-9D58-EA8A-7A66-91FA6698C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02" y="1276350"/>
            <a:ext cx="571723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75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15458"/>
            <a:ext cx="73259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Superdry Payment Performance</a:t>
            </a:r>
            <a:endParaRPr spc="-1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90E2E-09F7-6B39-374B-462F61108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276350"/>
            <a:ext cx="5791200" cy="35903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056012-EBFD-CF89-0D91-F6F4674A897B}"/>
              </a:ext>
            </a:extLst>
          </p:cNvPr>
          <p:cNvSpPr txBox="1"/>
          <p:nvPr/>
        </p:nvSpPr>
        <p:spPr>
          <a:xfrm>
            <a:off x="2286000" y="23865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32F0DD-65C1-A1F4-BF57-06E39E40E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3" y="2388913"/>
            <a:ext cx="2531518" cy="10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03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15458"/>
            <a:ext cx="73259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Superdry Payment Terms</a:t>
            </a:r>
            <a:endParaRPr spc="-1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56012-EBFD-CF89-0D91-F6F4674A897B}"/>
              </a:ext>
            </a:extLst>
          </p:cNvPr>
          <p:cNvSpPr txBox="1"/>
          <p:nvPr/>
        </p:nvSpPr>
        <p:spPr>
          <a:xfrm>
            <a:off x="2286000" y="23865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32F0DD-65C1-A1F4-BF57-06E39E40E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6" y="2386559"/>
            <a:ext cx="2531518" cy="10206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6E60DC-1BC1-26BE-4D99-83F5DEEAD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976964"/>
            <a:ext cx="6324600" cy="393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22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15458"/>
            <a:ext cx="73259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Superdry Risk Profile</a:t>
            </a:r>
            <a:endParaRPr spc="-1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056012-EBFD-CF89-0D91-F6F4674A897B}"/>
              </a:ext>
            </a:extLst>
          </p:cNvPr>
          <p:cNvSpPr txBox="1"/>
          <p:nvPr/>
        </p:nvSpPr>
        <p:spPr>
          <a:xfrm>
            <a:off x="2286000" y="23865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32F0DD-65C1-A1F4-BF57-06E39E40E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6" y="2386559"/>
            <a:ext cx="2531518" cy="1020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251A5B-4301-22ED-10C1-A9F8A838D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914400"/>
            <a:ext cx="562094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8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15458"/>
            <a:ext cx="73259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Superdry News</a:t>
            </a:r>
            <a:endParaRPr spc="-1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AEC7AD-06CB-0B4A-DA3E-50F13A55C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71550"/>
            <a:ext cx="2819051" cy="2320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76C905-72C1-1BB8-9364-90BF9F23A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581150"/>
            <a:ext cx="2704709" cy="2199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587D2C-BC26-633D-4426-056C3FC17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574" y="2142020"/>
            <a:ext cx="2930525" cy="27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39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895350"/>
          </a:xfrm>
          <a:custGeom>
            <a:avLst/>
            <a:gdLst/>
            <a:ahLst/>
            <a:cxnLst/>
            <a:rect l="l" t="t" r="r" b="b"/>
            <a:pathLst>
              <a:path w="9144000" h="895350">
                <a:moveTo>
                  <a:pt x="0" y="895350"/>
                </a:moveTo>
                <a:lnTo>
                  <a:pt x="9144000" y="895350"/>
                </a:lnTo>
                <a:lnTo>
                  <a:pt x="9144000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solidFill>
            <a:srgbClr val="00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0678F021-29EE-6CB9-D6E8-77AB8F57B8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96472"/>
            <a:ext cx="913119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00"/>
              </a:spcBef>
            </a:pPr>
            <a:r>
              <a:rPr lang="en-GB" sz="2000" dirty="0"/>
              <a:t>Our recommendations along with those from the BTA are all here </a:t>
            </a:r>
            <a:endParaRPr sz="2000" spc="-1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C9921-E317-4F02-287F-FD28CCFE3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020898"/>
            <a:ext cx="2875906" cy="39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59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57150"/>
            <a:ext cx="8991587" cy="4952999"/>
            <a:chOff x="76200" y="-254000"/>
            <a:chExt cx="8991587" cy="4952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-254000"/>
              <a:ext cx="8991587" cy="4952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9560" y="4165600"/>
              <a:ext cx="906779" cy="32511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2557" y="830334"/>
            <a:ext cx="6626543" cy="1290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4700" dirty="0"/>
              <a:t>Thank you for joining!</a:t>
            </a:r>
            <a:br>
              <a:rPr lang="en-GB" sz="4700" dirty="0"/>
            </a:br>
            <a:r>
              <a:rPr lang="en-GB" sz="3600" dirty="0" err="1"/>
              <a:t>www.goodbusinesspays.com</a:t>
            </a:r>
            <a:endParaRPr sz="36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0" y="2707639"/>
            <a:ext cx="3070860" cy="292099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38C3E9A8-A6DF-D984-F070-DD336A6859BF}"/>
              </a:ext>
            </a:extLst>
          </p:cNvPr>
          <p:cNvSpPr txBox="1">
            <a:spLocks/>
          </p:cNvSpPr>
          <p:nvPr/>
        </p:nvSpPr>
        <p:spPr>
          <a:xfrm>
            <a:off x="1755457" y="2999738"/>
            <a:ext cx="596074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rgbClr val="00FF7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4700"/>
              <a:t>Good</a:t>
            </a:r>
            <a:r>
              <a:rPr lang="en-GB" sz="4700" spc="-55"/>
              <a:t> </a:t>
            </a:r>
            <a:r>
              <a:rPr lang="en-GB" sz="4700"/>
              <a:t>Business</a:t>
            </a:r>
            <a:r>
              <a:rPr lang="en-GB" sz="4700" spc="-50"/>
              <a:t> </a:t>
            </a:r>
            <a:r>
              <a:rPr lang="en-GB" sz="4700" spc="-20"/>
              <a:t>Pays</a:t>
            </a:r>
            <a:endParaRPr lang="en-GB" sz="4700" dirty="0"/>
          </a:p>
        </p:txBody>
      </p:sp>
    </p:spTree>
    <p:extLst>
      <p:ext uri="{BB962C8B-B14F-4D97-AF65-F5344CB8AC3E}">
        <p14:creationId xmlns:p14="http://schemas.microsoft.com/office/powerpoint/2010/main" val="349729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1481" y="4605020"/>
            <a:ext cx="906778" cy="3225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003824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pc="-160" dirty="0"/>
              <a:t>Providing</a:t>
            </a:r>
            <a:r>
              <a:rPr spc="-125" dirty="0"/>
              <a:t> </a:t>
            </a:r>
            <a:r>
              <a:rPr spc="-90" dirty="0"/>
              <a:t>free</a:t>
            </a:r>
            <a:r>
              <a:rPr spc="-55" dirty="0"/>
              <a:t> </a:t>
            </a:r>
            <a:r>
              <a:rPr spc="-150" dirty="0"/>
              <a:t>insight</a:t>
            </a:r>
            <a:r>
              <a:rPr spc="-125" dirty="0"/>
              <a:t> </a:t>
            </a:r>
            <a:r>
              <a:rPr spc="-50" dirty="0"/>
              <a:t>&amp;</a:t>
            </a:r>
            <a:r>
              <a:rPr spc="-75" dirty="0"/>
              <a:t> </a:t>
            </a:r>
            <a:r>
              <a:rPr spc="-145" dirty="0"/>
              <a:t>knowledge</a:t>
            </a:r>
            <a:r>
              <a:rPr spc="-80" dirty="0"/>
              <a:t> </a:t>
            </a:r>
            <a:r>
              <a:rPr spc="-70" dirty="0"/>
              <a:t>to</a:t>
            </a:r>
            <a:r>
              <a:rPr spc="-110" dirty="0"/>
              <a:t> </a:t>
            </a:r>
            <a:r>
              <a:rPr spc="-135" dirty="0"/>
              <a:t>help</a:t>
            </a:r>
            <a:r>
              <a:rPr spc="-80" dirty="0"/>
              <a:t> </a:t>
            </a:r>
            <a:r>
              <a:rPr spc="-100" dirty="0"/>
              <a:t>them</a:t>
            </a:r>
            <a:r>
              <a:rPr spc="-80" dirty="0"/>
              <a:t> </a:t>
            </a:r>
            <a:r>
              <a:rPr spc="-140" dirty="0"/>
              <a:t>avoid</a:t>
            </a:r>
            <a:r>
              <a:rPr spc="-80" dirty="0"/>
              <a:t> </a:t>
            </a:r>
            <a:r>
              <a:rPr spc="-120" dirty="0"/>
              <a:t>or</a:t>
            </a:r>
            <a:r>
              <a:rPr spc="-85" dirty="0"/>
              <a:t> </a:t>
            </a:r>
            <a:r>
              <a:rPr spc="-185" dirty="0"/>
              <a:t>cope</a:t>
            </a:r>
            <a:r>
              <a:rPr spc="-100" dirty="0"/>
              <a:t> </a:t>
            </a:r>
            <a:r>
              <a:rPr spc="-65" dirty="0"/>
              <a:t>with</a:t>
            </a:r>
            <a:r>
              <a:rPr spc="-105" dirty="0"/>
              <a:t> </a:t>
            </a:r>
            <a:r>
              <a:rPr spc="-20" dirty="0"/>
              <a:t>late </a:t>
            </a:r>
            <a:r>
              <a:rPr spc="-135" dirty="0"/>
              <a:t>payment</a:t>
            </a:r>
            <a:r>
              <a:rPr spc="-30" dirty="0"/>
              <a:t> </a:t>
            </a:r>
            <a:r>
              <a:rPr spc="-55" dirty="0"/>
              <a:t>issues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03824"/>
              </a:buClr>
              <a:buFont typeface="Arial"/>
              <a:buAutoNum type="arabicPeriod"/>
            </a:pPr>
            <a:endParaRPr spc="-55" dirty="0"/>
          </a:p>
          <a:p>
            <a:pPr marL="494665" indent="-481965">
              <a:lnSpc>
                <a:spcPct val="100000"/>
              </a:lnSpc>
              <a:buAutoNum type="arabicPeriod"/>
              <a:tabLst>
                <a:tab pos="494665" algn="l"/>
              </a:tabLst>
            </a:pPr>
            <a:r>
              <a:rPr spc="-140" dirty="0"/>
              <a:t>Influencing</a:t>
            </a:r>
            <a:r>
              <a:rPr spc="-110" dirty="0"/>
              <a:t> </a:t>
            </a:r>
            <a:r>
              <a:rPr spc="-140" dirty="0"/>
              <a:t>a</a:t>
            </a:r>
            <a:r>
              <a:rPr spc="-65" dirty="0"/>
              <a:t> </a:t>
            </a:r>
            <a:r>
              <a:rPr spc="-160" dirty="0"/>
              <a:t>Faster</a:t>
            </a:r>
            <a:r>
              <a:rPr spc="-70" dirty="0"/>
              <a:t> </a:t>
            </a:r>
            <a:r>
              <a:rPr spc="-155" dirty="0"/>
              <a:t>Payment</a:t>
            </a:r>
            <a:r>
              <a:rPr spc="-30" dirty="0"/>
              <a:t> </a:t>
            </a:r>
            <a:r>
              <a:rPr spc="-114" dirty="0"/>
              <a:t>culture</a:t>
            </a:r>
            <a:r>
              <a:rPr spc="-130" dirty="0"/>
              <a:t> </a:t>
            </a:r>
            <a:r>
              <a:rPr spc="-160" dirty="0"/>
              <a:t>and</a:t>
            </a:r>
            <a:r>
              <a:rPr spc="-50" dirty="0"/>
              <a:t> </a:t>
            </a:r>
            <a:r>
              <a:rPr spc="-140" dirty="0"/>
              <a:t>practice</a:t>
            </a:r>
            <a:r>
              <a:rPr spc="-105" dirty="0"/>
              <a:t> </a:t>
            </a:r>
            <a:r>
              <a:rPr spc="-220" dirty="0"/>
              <a:t>across</a:t>
            </a:r>
            <a:r>
              <a:rPr spc="-80" dirty="0"/>
              <a:t> businesses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03824"/>
              </a:buClr>
              <a:buFont typeface="Arial"/>
              <a:buAutoNum type="arabicPeriod"/>
            </a:pPr>
            <a:endParaRPr spc="-80" dirty="0"/>
          </a:p>
          <a:p>
            <a:pPr marL="469900" marR="26034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pc="-140" dirty="0"/>
              <a:t>Influencing</a:t>
            </a:r>
            <a:r>
              <a:rPr spc="-120" dirty="0"/>
              <a:t> </a:t>
            </a:r>
            <a:r>
              <a:rPr spc="-140" dirty="0"/>
              <a:t>a</a:t>
            </a:r>
            <a:r>
              <a:rPr spc="-80" dirty="0"/>
              <a:t> </a:t>
            </a:r>
            <a:r>
              <a:rPr spc="-165" dirty="0"/>
              <a:t>reducing</a:t>
            </a:r>
            <a:r>
              <a:rPr spc="-100" dirty="0"/>
              <a:t> </a:t>
            </a:r>
            <a:r>
              <a:rPr spc="-80" dirty="0"/>
              <a:t>the</a:t>
            </a:r>
            <a:r>
              <a:rPr spc="-100" dirty="0"/>
              <a:t> </a:t>
            </a:r>
            <a:r>
              <a:rPr spc="-155" dirty="0"/>
              <a:t>Late</a:t>
            </a:r>
            <a:r>
              <a:rPr spc="-75" dirty="0"/>
              <a:t> </a:t>
            </a:r>
            <a:r>
              <a:rPr spc="-50" dirty="0"/>
              <a:t>&amp;</a:t>
            </a:r>
            <a:r>
              <a:rPr spc="-80" dirty="0"/>
              <a:t> </a:t>
            </a:r>
            <a:r>
              <a:rPr spc="-175" dirty="0"/>
              <a:t>Slow</a:t>
            </a:r>
            <a:r>
              <a:rPr spc="-80" dirty="0"/>
              <a:t> </a:t>
            </a:r>
            <a:r>
              <a:rPr spc="-155" dirty="0"/>
              <a:t>Payment</a:t>
            </a:r>
            <a:r>
              <a:rPr spc="-60" dirty="0"/>
              <a:t> </a:t>
            </a:r>
            <a:r>
              <a:rPr spc="-114" dirty="0"/>
              <a:t>culture</a:t>
            </a:r>
            <a:r>
              <a:rPr spc="-120" dirty="0"/>
              <a:t> </a:t>
            </a:r>
            <a:r>
              <a:rPr spc="-70" dirty="0"/>
              <a:t>that</a:t>
            </a:r>
            <a:r>
              <a:rPr spc="-85" dirty="0"/>
              <a:t> </a:t>
            </a:r>
            <a:r>
              <a:rPr spc="-204" dirty="0"/>
              <a:t>has</a:t>
            </a:r>
            <a:r>
              <a:rPr spc="-90" dirty="0"/>
              <a:t> </a:t>
            </a:r>
            <a:r>
              <a:rPr spc="-75" dirty="0"/>
              <a:t>existed </a:t>
            </a:r>
            <a:r>
              <a:rPr spc="-95" dirty="0"/>
              <a:t>for</a:t>
            </a:r>
            <a:r>
              <a:rPr spc="-90" dirty="0"/>
              <a:t> </a:t>
            </a:r>
            <a:r>
              <a:rPr spc="-140" dirty="0"/>
              <a:t>over</a:t>
            </a:r>
            <a:r>
              <a:rPr spc="-65" dirty="0"/>
              <a:t> </a:t>
            </a:r>
            <a:r>
              <a:rPr spc="-105" dirty="0"/>
              <a:t>50</a:t>
            </a:r>
            <a:r>
              <a:rPr spc="-90" dirty="0"/>
              <a:t> </a:t>
            </a:r>
            <a:r>
              <a:rPr spc="-175" dirty="0"/>
              <a:t>years</a:t>
            </a:r>
            <a:r>
              <a:rPr spc="-70" dirty="0"/>
              <a:t> </a:t>
            </a:r>
            <a:r>
              <a:rPr spc="-114" dirty="0"/>
              <a:t>in</a:t>
            </a:r>
            <a:r>
              <a:rPr spc="-85" dirty="0"/>
              <a:t> </a:t>
            </a:r>
            <a:r>
              <a:rPr spc="-260" dirty="0"/>
              <a:t>UK</a:t>
            </a:r>
            <a:r>
              <a:rPr spc="-90" dirty="0"/>
              <a:t> </a:t>
            </a:r>
            <a:r>
              <a:rPr spc="-100" dirty="0"/>
              <a:t>businesses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03824"/>
              </a:buClr>
              <a:buFont typeface="Arial"/>
              <a:buAutoNum type="arabicPeriod"/>
            </a:pPr>
            <a:endParaRPr spc="-100" dirty="0"/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pc="-185" dirty="0"/>
              <a:t>Campaigning</a:t>
            </a:r>
            <a:r>
              <a:rPr spc="-75" dirty="0"/>
              <a:t> </a:t>
            </a:r>
            <a:r>
              <a:rPr spc="-90" dirty="0"/>
              <a:t>for</a:t>
            </a:r>
            <a:r>
              <a:rPr spc="-95" dirty="0"/>
              <a:t> </a:t>
            </a:r>
            <a:r>
              <a:rPr spc="-215" dirty="0"/>
              <a:t>Change</a:t>
            </a:r>
            <a:r>
              <a:rPr spc="-50" dirty="0"/>
              <a:t> </a:t>
            </a:r>
            <a:r>
              <a:rPr spc="-220" dirty="0"/>
              <a:t>across</a:t>
            </a:r>
            <a:r>
              <a:rPr spc="-85" dirty="0"/>
              <a:t> </a:t>
            </a:r>
            <a:r>
              <a:rPr spc="-95" dirty="0"/>
              <a:t>all</a:t>
            </a:r>
            <a:r>
              <a:rPr spc="-75" dirty="0"/>
              <a:t> </a:t>
            </a:r>
            <a:r>
              <a:rPr spc="-110" dirty="0"/>
              <a:t>political</a:t>
            </a:r>
            <a:r>
              <a:rPr spc="-145" dirty="0"/>
              <a:t> </a:t>
            </a:r>
            <a:r>
              <a:rPr spc="-10" dirty="0"/>
              <a:t>parties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17220"/>
          </a:xfrm>
          <a:custGeom>
            <a:avLst/>
            <a:gdLst/>
            <a:ahLst/>
            <a:cxnLst/>
            <a:rect l="l" t="t" r="r" b="b"/>
            <a:pathLst>
              <a:path w="9144000" h="617220">
                <a:moveTo>
                  <a:pt x="9144000" y="0"/>
                </a:moveTo>
                <a:lnTo>
                  <a:pt x="0" y="0"/>
                </a:lnTo>
                <a:lnTo>
                  <a:pt x="0" y="617220"/>
                </a:lnTo>
                <a:lnTo>
                  <a:pt x="9144000" y="6172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69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We</a:t>
            </a:r>
            <a:r>
              <a:rPr sz="2400" spc="-30" dirty="0"/>
              <a:t> </a:t>
            </a:r>
            <a:r>
              <a:rPr sz="2400" dirty="0"/>
              <a:t>help</a:t>
            </a:r>
            <a:r>
              <a:rPr sz="2400" spc="-35" dirty="0"/>
              <a:t> </a:t>
            </a:r>
            <a:r>
              <a:rPr sz="2400" dirty="0"/>
              <a:t>support</a:t>
            </a:r>
            <a:r>
              <a:rPr sz="2400" spc="-50" dirty="0"/>
              <a:t> </a:t>
            </a:r>
            <a:r>
              <a:rPr sz="2400" dirty="0"/>
              <a:t>small</a:t>
            </a:r>
            <a:r>
              <a:rPr sz="2400" spc="-55" dirty="0"/>
              <a:t> </a:t>
            </a:r>
            <a:r>
              <a:rPr sz="2400" dirty="0"/>
              <a:t>business</a:t>
            </a:r>
            <a:r>
              <a:rPr sz="2400" spc="-45" dirty="0"/>
              <a:t> </a:t>
            </a:r>
            <a:r>
              <a:rPr sz="2400" dirty="0"/>
              <a:t>by</a:t>
            </a:r>
            <a:r>
              <a:rPr sz="2400" spc="-45" dirty="0"/>
              <a:t> </a:t>
            </a:r>
            <a:r>
              <a:rPr sz="2400" spc="-50" dirty="0"/>
              <a:t>…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940" y="723900"/>
            <a:ext cx="2613660" cy="3840479"/>
          </a:xfrm>
          <a:custGeom>
            <a:avLst/>
            <a:gdLst/>
            <a:ahLst/>
            <a:cxnLst/>
            <a:rect l="l" t="t" r="r" b="b"/>
            <a:pathLst>
              <a:path w="2613660" h="3840479">
                <a:moveTo>
                  <a:pt x="2482977" y="0"/>
                </a:moveTo>
                <a:lnTo>
                  <a:pt x="130682" y="0"/>
                </a:lnTo>
                <a:lnTo>
                  <a:pt x="79815" y="10269"/>
                </a:lnTo>
                <a:lnTo>
                  <a:pt x="38276" y="38276"/>
                </a:lnTo>
                <a:lnTo>
                  <a:pt x="10269" y="79815"/>
                </a:lnTo>
                <a:lnTo>
                  <a:pt x="0" y="130683"/>
                </a:lnTo>
                <a:lnTo>
                  <a:pt x="0" y="3709797"/>
                </a:lnTo>
                <a:lnTo>
                  <a:pt x="10269" y="3760664"/>
                </a:lnTo>
                <a:lnTo>
                  <a:pt x="38276" y="3802203"/>
                </a:lnTo>
                <a:lnTo>
                  <a:pt x="79815" y="3830210"/>
                </a:lnTo>
                <a:lnTo>
                  <a:pt x="130682" y="3840480"/>
                </a:lnTo>
                <a:lnTo>
                  <a:pt x="2482977" y="3840480"/>
                </a:lnTo>
                <a:lnTo>
                  <a:pt x="2533844" y="3830210"/>
                </a:lnTo>
                <a:lnTo>
                  <a:pt x="2575383" y="3802203"/>
                </a:lnTo>
                <a:lnTo>
                  <a:pt x="2603390" y="3760664"/>
                </a:lnTo>
                <a:lnTo>
                  <a:pt x="2613660" y="3709797"/>
                </a:lnTo>
                <a:lnTo>
                  <a:pt x="2613660" y="130683"/>
                </a:lnTo>
                <a:lnTo>
                  <a:pt x="2603390" y="79815"/>
                </a:lnTo>
                <a:lnTo>
                  <a:pt x="2575383" y="38276"/>
                </a:lnTo>
                <a:lnTo>
                  <a:pt x="2533844" y="10269"/>
                </a:lnTo>
                <a:lnTo>
                  <a:pt x="2482977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 rot="5400000">
            <a:off x="1635161" y="465842"/>
            <a:ext cx="384721" cy="10693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3495" y="1168863"/>
            <a:ext cx="1894839" cy="302323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spc="-95" dirty="0">
                <a:latin typeface="Arial"/>
                <a:cs typeface="Arial"/>
              </a:rPr>
              <a:t>Data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Analysis</a:t>
            </a:r>
            <a:endParaRPr sz="1400">
              <a:latin typeface="Arial"/>
              <a:cs typeface="Arial"/>
            </a:endParaRPr>
          </a:p>
          <a:p>
            <a:pPr marL="12700" marR="353695">
              <a:lnSpc>
                <a:spcPts val="1540"/>
              </a:lnSpc>
              <a:spcBef>
                <a:spcPts val="630"/>
              </a:spcBef>
            </a:pPr>
            <a:r>
              <a:rPr sz="1400" spc="-204" dirty="0">
                <a:latin typeface="Arial"/>
                <a:cs typeface="Arial"/>
              </a:rPr>
              <a:t>GBP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Portal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(Live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Data </a:t>
            </a:r>
            <a:r>
              <a:rPr sz="1400" spc="-10" dirty="0">
                <a:latin typeface="Arial"/>
                <a:cs typeface="Arial"/>
              </a:rPr>
              <a:t>Feed)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spc="-80" dirty="0">
                <a:latin typeface="Arial"/>
                <a:cs typeface="Arial"/>
              </a:rPr>
              <a:t>18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Sector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Specific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Reports</a:t>
            </a:r>
            <a:endParaRPr sz="1400">
              <a:latin typeface="Arial"/>
              <a:cs typeface="Arial"/>
            </a:endParaRPr>
          </a:p>
          <a:p>
            <a:pPr marL="12700" marR="356870">
              <a:lnSpc>
                <a:spcPts val="1520"/>
              </a:lnSpc>
              <a:spcBef>
                <a:spcPts val="645"/>
              </a:spcBef>
            </a:pPr>
            <a:r>
              <a:rPr sz="1400" spc="-100" dirty="0">
                <a:latin typeface="Arial"/>
                <a:cs typeface="Arial"/>
              </a:rPr>
              <a:t>Best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and </a:t>
            </a:r>
            <a:r>
              <a:rPr sz="1400" spc="-40" dirty="0">
                <a:latin typeface="Arial"/>
                <a:cs typeface="Arial"/>
              </a:rPr>
              <a:t>worst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payer </a:t>
            </a:r>
            <a:r>
              <a:rPr sz="1400" spc="-10" dirty="0">
                <a:latin typeface="Arial"/>
                <a:cs typeface="Arial"/>
              </a:rPr>
              <a:t>reports/lists</a:t>
            </a:r>
            <a:endParaRPr sz="1400">
              <a:latin typeface="Arial"/>
              <a:cs typeface="Arial"/>
            </a:endParaRPr>
          </a:p>
          <a:p>
            <a:pPr marL="12700" marR="275590">
              <a:lnSpc>
                <a:spcPts val="1540"/>
              </a:lnSpc>
              <a:spcBef>
                <a:spcPts val="605"/>
              </a:spcBef>
            </a:pPr>
            <a:r>
              <a:rPr sz="1400" dirty="0">
                <a:latin typeface="Arial"/>
                <a:cs typeface="Arial"/>
              </a:rPr>
              <a:t>Multi-</a:t>
            </a:r>
            <a:r>
              <a:rPr sz="1400" spc="-135" dirty="0">
                <a:latin typeface="Arial"/>
                <a:cs typeface="Arial"/>
              </a:rPr>
              <a:t>Year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reports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by </a:t>
            </a:r>
            <a:r>
              <a:rPr sz="1400" spc="-40" dirty="0">
                <a:latin typeface="Arial"/>
                <a:cs typeface="Arial"/>
              </a:rPr>
              <a:t>individual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company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or </a:t>
            </a:r>
            <a:r>
              <a:rPr sz="1400" spc="-10" dirty="0">
                <a:latin typeface="Arial"/>
                <a:cs typeface="Arial"/>
              </a:rPr>
              <a:t>sector</a:t>
            </a:r>
            <a:endParaRPr sz="1400">
              <a:latin typeface="Arial"/>
              <a:cs typeface="Arial"/>
            </a:endParaRPr>
          </a:p>
          <a:p>
            <a:pPr marL="12700" marR="163195">
              <a:lnSpc>
                <a:spcPts val="1540"/>
              </a:lnSpc>
              <a:spcBef>
                <a:spcPts val="600"/>
              </a:spcBef>
            </a:pPr>
            <a:r>
              <a:rPr sz="1400" spc="-75" dirty="0">
                <a:latin typeface="Arial"/>
                <a:cs typeface="Arial"/>
              </a:rPr>
              <a:t>Public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Sector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Payment </a:t>
            </a:r>
            <a:r>
              <a:rPr sz="1400" spc="-70" dirty="0">
                <a:latin typeface="Arial"/>
                <a:cs typeface="Arial"/>
              </a:rPr>
              <a:t>Performance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(400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Local </a:t>
            </a:r>
            <a:r>
              <a:rPr sz="1400" spc="-35" dirty="0">
                <a:latin typeface="Arial"/>
                <a:cs typeface="Arial"/>
              </a:rPr>
              <a:t>Authorities;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85" dirty="0">
                <a:latin typeface="Arial"/>
                <a:cs typeface="Arial"/>
              </a:rPr>
              <a:t>NHS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Trusts; </a:t>
            </a:r>
            <a:r>
              <a:rPr sz="1400" spc="-85" dirty="0">
                <a:latin typeface="Arial"/>
                <a:cs typeface="Arial"/>
              </a:rPr>
              <a:t>Police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Forces)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68040" y="723900"/>
            <a:ext cx="2613660" cy="3825240"/>
          </a:xfrm>
          <a:custGeom>
            <a:avLst/>
            <a:gdLst/>
            <a:ahLst/>
            <a:cxnLst/>
            <a:rect l="l" t="t" r="r" b="b"/>
            <a:pathLst>
              <a:path w="2613660" h="3825240">
                <a:moveTo>
                  <a:pt x="2482977" y="0"/>
                </a:moveTo>
                <a:lnTo>
                  <a:pt x="130682" y="0"/>
                </a:lnTo>
                <a:lnTo>
                  <a:pt x="79815" y="10269"/>
                </a:lnTo>
                <a:lnTo>
                  <a:pt x="38276" y="38276"/>
                </a:lnTo>
                <a:lnTo>
                  <a:pt x="10269" y="79815"/>
                </a:lnTo>
                <a:lnTo>
                  <a:pt x="0" y="130683"/>
                </a:lnTo>
                <a:lnTo>
                  <a:pt x="0" y="3694557"/>
                </a:lnTo>
                <a:lnTo>
                  <a:pt x="10269" y="3745424"/>
                </a:lnTo>
                <a:lnTo>
                  <a:pt x="38276" y="3786963"/>
                </a:lnTo>
                <a:lnTo>
                  <a:pt x="79815" y="3814970"/>
                </a:lnTo>
                <a:lnTo>
                  <a:pt x="130682" y="3825240"/>
                </a:lnTo>
                <a:lnTo>
                  <a:pt x="2482977" y="3825240"/>
                </a:lnTo>
                <a:lnTo>
                  <a:pt x="2533844" y="3814970"/>
                </a:lnTo>
                <a:lnTo>
                  <a:pt x="2575383" y="3786963"/>
                </a:lnTo>
                <a:lnTo>
                  <a:pt x="2603390" y="3745424"/>
                </a:lnTo>
                <a:lnTo>
                  <a:pt x="2613660" y="3694557"/>
                </a:lnTo>
                <a:lnTo>
                  <a:pt x="2613660" y="130683"/>
                </a:lnTo>
                <a:lnTo>
                  <a:pt x="2603390" y="79815"/>
                </a:lnTo>
                <a:lnTo>
                  <a:pt x="2575383" y="38276"/>
                </a:lnTo>
                <a:lnTo>
                  <a:pt x="2533844" y="10269"/>
                </a:lnTo>
                <a:lnTo>
                  <a:pt x="2482977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 rot="5400000">
            <a:off x="4293316" y="319402"/>
            <a:ext cx="384721" cy="13918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-90" dirty="0">
                <a:solidFill>
                  <a:srgbClr val="FFFFFF"/>
                </a:solidFill>
                <a:latin typeface="Arial"/>
                <a:cs typeface="Arial"/>
              </a:rPr>
              <a:t>Insight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72460" y="723900"/>
            <a:ext cx="5514340" cy="3794760"/>
            <a:chOff x="3172460" y="723900"/>
            <a:chExt cx="5514340" cy="3794760"/>
          </a:xfrm>
        </p:grpSpPr>
        <p:sp>
          <p:nvSpPr>
            <p:cNvPr id="8" name="object 8"/>
            <p:cNvSpPr/>
            <p:nvPr/>
          </p:nvSpPr>
          <p:spPr>
            <a:xfrm>
              <a:off x="3185160" y="3180079"/>
              <a:ext cx="391160" cy="459740"/>
            </a:xfrm>
            <a:custGeom>
              <a:avLst/>
              <a:gdLst/>
              <a:ahLst/>
              <a:cxnLst/>
              <a:rect l="l" t="t" r="r" b="b"/>
              <a:pathLst>
                <a:path w="391160" h="459739">
                  <a:moveTo>
                    <a:pt x="0" y="0"/>
                  </a:moveTo>
                  <a:lnTo>
                    <a:pt x="0" y="459740"/>
                  </a:lnTo>
                  <a:lnTo>
                    <a:pt x="391160" y="229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85160" y="3180079"/>
              <a:ext cx="391160" cy="459740"/>
            </a:xfrm>
            <a:custGeom>
              <a:avLst/>
              <a:gdLst/>
              <a:ahLst/>
              <a:cxnLst/>
              <a:rect l="l" t="t" r="r" b="b"/>
              <a:pathLst>
                <a:path w="391160" h="459739">
                  <a:moveTo>
                    <a:pt x="0" y="0"/>
                  </a:moveTo>
                  <a:lnTo>
                    <a:pt x="391160" y="229870"/>
                  </a:lnTo>
                  <a:lnTo>
                    <a:pt x="0" y="45974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73139" y="723900"/>
              <a:ext cx="2613660" cy="3794760"/>
            </a:xfrm>
            <a:custGeom>
              <a:avLst/>
              <a:gdLst/>
              <a:ahLst/>
              <a:cxnLst/>
              <a:rect l="l" t="t" r="r" b="b"/>
              <a:pathLst>
                <a:path w="2613659" h="3794760">
                  <a:moveTo>
                    <a:pt x="2482977" y="0"/>
                  </a:moveTo>
                  <a:lnTo>
                    <a:pt x="130682" y="0"/>
                  </a:lnTo>
                  <a:lnTo>
                    <a:pt x="79815" y="10269"/>
                  </a:lnTo>
                  <a:lnTo>
                    <a:pt x="38276" y="38276"/>
                  </a:lnTo>
                  <a:lnTo>
                    <a:pt x="10269" y="79815"/>
                  </a:lnTo>
                  <a:lnTo>
                    <a:pt x="0" y="130683"/>
                  </a:lnTo>
                  <a:lnTo>
                    <a:pt x="0" y="3664077"/>
                  </a:lnTo>
                  <a:lnTo>
                    <a:pt x="10269" y="3714944"/>
                  </a:lnTo>
                  <a:lnTo>
                    <a:pt x="38276" y="3756483"/>
                  </a:lnTo>
                  <a:lnTo>
                    <a:pt x="79815" y="3784490"/>
                  </a:lnTo>
                  <a:lnTo>
                    <a:pt x="130682" y="3794760"/>
                  </a:lnTo>
                  <a:lnTo>
                    <a:pt x="2482977" y="3794760"/>
                  </a:lnTo>
                  <a:lnTo>
                    <a:pt x="2533844" y="3784490"/>
                  </a:lnTo>
                  <a:lnTo>
                    <a:pt x="2575383" y="3756483"/>
                  </a:lnTo>
                  <a:lnTo>
                    <a:pt x="2603390" y="3714944"/>
                  </a:lnTo>
                  <a:lnTo>
                    <a:pt x="2613660" y="3664077"/>
                  </a:lnTo>
                  <a:lnTo>
                    <a:pt x="2613660" y="130683"/>
                  </a:lnTo>
                  <a:lnTo>
                    <a:pt x="2603390" y="79815"/>
                  </a:lnTo>
                  <a:lnTo>
                    <a:pt x="2575383" y="38276"/>
                  </a:lnTo>
                  <a:lnTo>
                    <a:pt x="2533844" y="10269"/>
                  </a:lnTo>
                  <a:lnTo>
                    <a:pt x="248297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78197" y="1440465"/>
            <a:ext cx="1936750" cy="24517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41910">
              <a:lnSpc>
                <a:spcPts val="1540"/>
              </a:lnSpc>
              <a:spcBef>
                <a:spcPts val="265"/>
              </a:spcBef>
            </a:pPr>
            <a:r>
              <a:rPr sz="1400" spc="-45" dirty="0">
                <a:latin typeface="Arial"/>
                <a:cs typeface="Arial"/>
              </a:rPr>
              <a:t>Individual </a:t>
            </a:r>
            <a:r>
              <a:rPr sz="1400" spc="-10" dirty="0">
                <a:latin typeface="Arial"/>
                <a:cs typeface="Arial"/>
              </a:rPr>
              <a:t>Company </a:t>
            </a:r>
            <a:r>
              <a:rPr sz="1400" spc="-55" dirty="0">
                <a:latin typeface="Arial"/>
                <a:cs typeface="Arial"/>
              </a:rPr>
              <a:t>performance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profiles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with </a:t>
            </a:r>
            <a:r>
              <a:rPr sz="1400" spc="-100" dirty="0">
                <a:latin typeface="Arial"/>
                <a:cs typeface="Arial"/>
              </a:rPr>
              <a:t>sic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data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1400" spc="-65" dirty="0">
                <a:latin typeface="Arial"/>
                <a:cs typeface="Arial"/>
              </a:rPr>
              <a:t>Thought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Leadership</a:t>
            </a:r>
            <a:endParaRPr sz="1400">
              <a:latin typeface="Arial"/>
              <a:cs typeface="Arial"/>
            </a:endParaRPr>
          </a:p>
          <a:p>
            <a:pPr marL="172720" marR="5080" indent="-79375">
              <a:lnSpc>
                <a:spcPct val="127400"/>
              </a:lnSpc>
              <a:buChar char="-"/>
              <a:tabLst>
                <a:tab pos="172720" algn="l"/>
                <a:tab pos="186690" algn="l"/>
              </a:tabLst>
            </a:pPr>
            <a:r>
              <a:rPr sz="1400" dirty="0">
                <a:latin typeface="Arial"/>
                <a:cs typeface="Arial"/>
              </a:rPr>
              <a:t>	</a:t>
            </a:r>
            <a:r>
              <a:rPr sz="1400" spc="-70" dirty="0">
                <a:latin typeface="Arial"/>
                <a:cs typeface="Arial"/>
              </a:rPr>
              <a:t>Understanding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Payment </a:t>
            </a:r>
            <a:r>
              <a:rPr sz="1400" spc="-10" dirty="0">
                <a:latin typeface="Arial"/>
                <a:cs typeface="Arial"/>
              </a:rPr>
              <a:t>Culture</a:t>
            </a:r>
            <a:endParaRPr sz="1400">
              <a:latin typeface="Arial"/>
              <a:cs typeface="Arial"/>
            </a:endParaRPr>
          </a:p>
          <a:p>
            <a:pPr marL="186690" indent="-93345">
              <a:lnSpc>
                <a:spcPct val="100000"/>
              </a:lnSpc>
              <a:spcBef>
                <a:spcPts val="459"/>
              </a:spcBef>
              <a:buChar char="-"/>
              <a:tabLst>
                <a:tab pos="186690" algn="l"/>
              </a:tabLst>
            </a:pPr>
            <a:r>
              <a:rPr sz="1400" spc="-65" dirty="0">
                <a:latin typeface="Arial"/>
                <a:cs typeface="Arial"/>
              </a:rPr>
              <a:t>Who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30" dirty="0">
                <a:latin typeface="Arial"/>
                <a:cs typeface="Arial"/>
              </a:rPr>
              <a:t>Cares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Report?</a:t>
            </a:r>
            <a:endParaRPr sz="1400">
              <a:latin typeface="Arial"/>
              <a:cs typeface="Arial"/>
            </a:endParaRPr>
          </a:p>
          <a:p>
            <a:pPr marL="12700" marR="114935">
              <a:lnSpc>
                <a:spcPts val="1540"/>
              </a:lnSpc>
              <a:spcBef>
                <a:spcPts val="630"/>
              </a:spcBef>
            </a:pPr>
            <a:r>
              <a:rPr sz="1400" spc="-85" dirty="0">
                <a:latin typeface="Arial"/>
                <a:cs typeface="Arial"/>
              </a:rPr>
              <a:t>Payment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Culture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Reports </a:t>
            </a:r>
            <a:r>
              <a:rPr sz="1400" spc="-60" dirty="0">
                <a:latin typeface="Arial"/>
                <a:cs typeface="Arial"/>
              </a:rPr>
              <a:t>by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company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over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400" spc="-100" dirty="0">
                <a:latin typeface="Arial"/>
                <a:cs typeface="Arial"/>
              </a:rPr>
              <a:t>Late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Slow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Watchlist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5400000">
            <a:off x="7273654" y="-38687"/>
            <a:ext cx="384721" cy="22891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950"/>
              </a:lnSpc>
            </a:pPr>
            <a:r>
              <a:rPr sz="3000" spc="-180" dirty="0">
                <a:solidFill>
                  <a:srgbClr val="FFFFFF"/>
                </a:solidFill>
                <a:latin typeface="Arial"/>
                <a:cs typeface="Arial"/>
              </a:rPr>
              <a:t>Engagement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6740" y="3167379"/>
            <a:ext cx="8100059" cy="1912620"/>
            <a:chOff x="586740" y="3167379"/>
            <a:chExt cx="8100059" cy="1912620"/>
          </a:xfrm>
        </p:grpSpPr>
        <p:sp>
          <p:nvSpPr>
            <p:cNvPr id="14" name="object 14"/>
            <p:cNvSpPr/>
            <p:nvPr/>
          </p:nvSpPr>
          <p:spPr>
            <a:xfrm>
              <a:off x="5890260" y="3180079"/>
              <a:ext cx="391160" cy="459740"/>
            </a:xfrm>
            <a:custGeom>
              <a:avLst/>
              <a:gdLst/>
              <a:ahLst/>
              <a:cxnLst/>
              <a:rect l="l" t="t" r="r" b="b"/>
              <a:pathLst>
                <a:path w="391160" h="459739">
                  <a:moveTo>
                    <a:pt x="0" y="0"/>
                  </a:moveTo>
                  <a:lnTo>
                    <a:pt x="0" y="459740"/>
                  </a:lnTo>
                  <a:lnTo>
                    <a:pt x="391160" y="229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90260" y="3180079"/>
              <a:ext cx="391160" cy="459740"/>
            </a:xfrm>
            <a:custGeom>
              <a:avLst/>
              <a:gdLst/>
              <a:ahLst/>
              <a:cxnLst/>
              <a:rect l="l" t="t" r="r" b="b"/>
              <a:pathLst>
                <a:path w="391160" h="459739">
                  <a:moveTo>
                    <a:pt x="0" y="0"/>
                  </a:moveTo>
                  <a:lnTo>
                    <a:pt x="391160" y="229870"/>
                  </a:lnTo>
                  <a:lnTo>
                    <a:pt x="0" y="45974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740" y="4594859"/>
              <a:ext cx="8100059" cy="472440"/>
            </a:xfrm>
            <a:custGeom>
              <a:avLst/>
              <a:gdLst/>
              <a:ahLst/>
              <a:cxnLst/>
              <a:rect l="l" t="t" r="r" b="b"/>
              <a:pathLst>
                <a:path w="8100059" h="472439">
                  <a:moveTo>
                    <a:pt x="8100059" y="0"/>
                  </a:moveTo>
                  <a:lnTo>
                    <a:pt x="0" y="0"/>
                  </a:lnTo>
                  <a:lnTo>
                    <a:pt x="0" y="472439"/>
                  </a:lnTo>
                  <a:lnTo>
                    <a:pt x="8100059" y="472439"/>
                  </a:lnTo>
                  <a:lnTo>
                    <a:pt x="8100059" y="0"/>
                  </a:lnTo>
                  <a:close/>
                </a:path>
              </a:pathLst>
            </a:custGeom>
            <a:solidFill>
              <a:srgbClr val="003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03959" y="4594859"/>
              <a:ext cx="1950720" cy="472440"/>
            </a:xfrm>
            <a:custGeom>
              <a:avLst/>
              <a:gdLst/>
              <a:ahLst/>
              <a:cxnLst/>
              <a:rect l="l" t="t" r="r" b="b"/>
              <a:pathLst>
                <a:path w="1950720" h="472439">
                  <a:moveTo>
                    <a:pt x="14770" y="118109"/>
                  </a:moveTo>
                  <a:lnTo>
                    <a:pt x="0" y="118109"/>
                  </a:lnTo>
                  <a:lnTo>
                    <a:pt x="0" y="354329"/>
                  </a:lnTo>
                  <a:lnTo>
                    <a:pt x="14770" y="354329"/>
                  </a:lnTo>
                  <a:lnTo>
                    <a:pt x="14770" y="118109"/>
                  </a:lnTo>
                  <a:close/>
                </a:path>
                <a:path w="1950720" h="472439">
                  <a:moveTo>
                    <a:pt x="59055" y="118109"/>
                  </a:moveTo>
                  <a:lnTo>
                    <a:pt x="29527" y="118109"/>
                  </a:lnTo>
                  <a:lnTo>
                    <a:pt x="29527" y="354329"/>
                  </a:lnTo>
                  <a:lnTo>
                    <a:pt x="59055" y="354329"/>
                  </a:lnTo>
                  <a:lnTo>
                    <a:pt x="59055" y="118109"/>
                  </a:lnTo>
                  <a:close/>
                </a:path>
                <a:path w="1950720" h="472439">
                  <a:moveTo>
                    <a:pt x="1714500" y="0"/>
                  </a:moveTo>
                  <a:lnTo>
                    <a:pt x="1714500" y="118109"/>
                  </a:lnTo>
                  <a:lnTo>
                    <a:pt x="73825" y="118109"/>
                  </a:lnTo>
                  <a:lnTo>
                    <a:pt x="73825" y="354329"/>
                  </a:lnTo>
                  <a:lnTo>
                    <a:pt x="1714500" y="354329"/>
                  </a:lnTo>
                  <a:lnTo>
                    <a:pt x="1714500" y="472439"/>
                  </a:lnTo>
                  <a:lnTo>
                    <a:pt x="1950720" y="236219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03959" y="4594859"/>
              <a:ext cx="1950720" cy="472440"/>
            </a:xfrm>
            <a:custGeom>
              <a:avLst/>
              <a:gdLst/>
              <a:ahLst/>
              <a:cxnLst/>
              <a:rect l="l" t="t" r="r" b="b"/>
              <a:pathLst>
                <a:path w="1950720" h="472439">
                  <a:moveTo>
                    <a:pt x="0" y="118109"/>
                  </a:moveTo>
                  <a:lnTo>
                    <a:pt x="14770" y="118109"/>
                  </a:lnTo>
                  <a:lnTo>
                    <a:pt x="14770" y="354329"/>
                  </a:lnTo>
                  <a:lnTo>
                    <a:pt x="0" y="354329"/>
                  </a:lnTo>
                  <a:lnTo>
                    <a:pt x="0" y="118109"/>
                  </a:lnTo>
                  <a:close/>
                </a:path>
                <a:path w="1950720" h="472439">
                  <a:moveTo>
                    <a:pt x="29527" y="118109"/>
                  </a:moveTo>
                  <a:lnTo>
                    <a:pt x="59055" y="118109"/>
                  </a:lnTo>
                  <a:lnTo>
                    <a:pt x="59055" y="354329"/>
                  </a:lnTo>
                  <a:lnTo>
                    <a:pt x="29527" y="354329"/>
                  </a:lnTo>
                  <a:lnTo>
                    <a:pt x="29527" y="118109"/>
                  </a:lnTo>
                  <a:close/>
                </a:path>
                <a:path w="1950720" h="472439">
                  <a:moveTo>
                    <a:pt x="73825" y="118109"/>
                  </a:moveTo>
                  <a:lnTo>
                    <a:pt x="1714500" y="118109"/>
                  </a:lnTo>
                  <a:lnTo>
                    <a:pt x="1714500" y="0"/>
                  </a:lnTo>
                  <a:lnTo>
                    <a:pt x="1950720" y="236219"/>
                  </a:lnTo>
                  <a:lnTo>
                    <a:pt x="1714500" y="472439"/>
                  </a:lnTo>
                  <a:lnTo>
                    <a:pt x="1714500" y="354329"/>
                  </a:lnTo>
                  <a:lnTo>
                    <a:pt x="73825" y="354329"/>
                  </a:lnTo>
                  <a:lnTo>
                    <a:pt x="73825" y="118109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71900" y="4594859"/>
              <a:ext cx="1950720" cy="472440"/>
            </a:xfrm>
            <a:custGeom>
              <a:avLst/>
              <a:gdLst/>
              <a:ahLst/>
              <a:cxnLst/>
              <a:rect l="l" t="t" r="r" b="b"/>
              <a:pathLst>
                <a:path w="1950720" h="472439">
                  <a:moveTo>
                    <a:pt x="14770" y="118109"/>
                  </a:moveTo>
                  <a:lnTo>
                    <a:pt x="0" y="118109"/>
                  </a:lnTo>
                  <a:lnTo>
                    <a:pt x="0" y="354329"/>
                  </a:lnTo>
                  <a:lnTo>
                    <a:pt x="14770" y="354329"/>
                  </a:lnTo>
                  <a:lnTo>
                    <a:pt x="14770" y="118109"/>
                  </a:lnTo>
                  <a:close/>
                </a:path>
                <a:path w="1950720" h="472439">
                  <a:moveTo>
                    <a:pt x="59054" y="118109"/>
                  </a:moveTo>
                  <a:lnTo>
                    <a:pt x="29527" y="118109"/>
                  </a:lnTo>
                  <a:lnTo>
                    <a:pt x="29527" y="354329"/>
                  </a:lnTo>
                  <a:lnTo>
                    <a:pt x="59054" y="354329"/>
                  </a:lnTo>
                  <a:lnTo>
                    <a:pt x="59054" y="118109"/>
                  </a:lnTo>
                  <a:close/>
                </a:path>
                <a:path w="1950720" h="472439">
                  <a:moveTo>
                    <a:pt x="1714500" y="0"/>
                  </a:moveTo>
                  <a:lnTo>
                    <a:pt x="1714500" y="118109"/>
                  </a:lnTo>
                  <a:lnTo>
                    <a:pt x="73825" y="118109"/>
                  </a:lnTo>
                  <a:lnTo>
                    <a:pt x="73825" y="354329"/>
                  </a:lnTo>
                  <a:lnTo>
                    <a:pt x="1714500" y="354329"/>
                  </a:lnTo>
                  <a:lnTo>
                    <a:pt x="1714500" y="472439"/>
                  </a:lnTo>
                  <a:lnTo>
                    <a:pt x="1950720" y="236219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71900" y="4594859"/>
              <a:ext cx="1950720" cy="472440"/>
            </a:xfrm>
            <a:custGeom>
              <a:avLst/>
              <a:gdLst/>
              <a:ahLst/>
              <a:cxnLst/>
              <a:rect l="l" t="t" r="r" b="b"/>
              <a:pathLst>
                <a:path w="1950720" h="472439">
                  <a:moveTo>
                    <a:pt x="0" y="118109"/>
                  </a:moveTo>
                  <a:lnTo>
                    <a:pt x="14770" y="118109"/>
                  </a:lnTo>
                  <a:lnTo>
                    <a:pt x="14770" y="354329"/>
                  </a:lnTo>
                  <a:lnTo>
                    <a:pt x="0" y="354329"/>
                  </a:lnTo>
                  <a:lnTo>
                    <a:pt x="0" y="118109"/>
                  </a:lnTo>
                  <a:close/>
                </a:path>
                <a:path w="1950720" h="472439">
                  <a:moveTo>
                    <a:pt x="29527" y="118109"/>
                  </a:moveTo>
                  <a:lnTo>
                    <a:pt x="59054" y="118109"/>
                  </a:lnTo>
                  <a:lnTo>
                    <a:pt x="59054" y="354329"/>
                  </a:lnTo>
                  <a:lnTo>
                    <a:pt x="29527" y="354329"/>
                  </a:lnTo>
                  <a:lnTo>
                    <a:pt x="29527" y="118109"/>
                  </a:lnTo>
                  <a:close/>
                </a:path>
                <a:path w="1950720" h="472439">
                  <a:moveTo>
                    <a:pt x="73825" y="118109"/>
                  </a:moveTo>
                  <a:lnTo>
                    <a:pt x="1714500" y="118109"/>
                  </a:lnTo>
                  <a:lnTo>
                    <a:pt x="1714500" y="0"/>
                  </a:lnTo>
                  <a:lnTo>
                    <a:pt x="1950720" y="236219"/>
                  </a:lnTo>
                  <a:lnTo>
                    <a:pt x="1714500" y="472439"/>
                  </a:lnTo>
                  <a:lnTo>
                    <a:pt x="1714500" y="354329"/>
                  </a:lnTo>
                  <a:lnTo>
                    <a:pt x="73825" y="354329"/>
                  </a:lnTo>
                  <a:lnTo>
                    <a:pt x="73825" y="118109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85560" y="4594859"/>
              <a:ext cx="1950720" cy="472440"/>
            </a:xfrm>
            <a:custGeom>
              <a:avLst/>
              <a:gdLst/>
              <a:ahLst/>
              <a:cxnLst/>
              <a:rect l="l" t="t" r="r" b="b"/>
              <a:pathLst>
                <a:path w="1950720" h="472439">
                  <a:moveTo>
                    <a:pt x="14770" y="118109"/>
                  </a:moveTo>
                  <a:lnTo>
                    <a:pt x="0" y="118109"/>
                  </a:lnTo>
                  <a:lnTo>
                    <a:pt x="0" y="354329"/>
                  </a:lnTo>
                  <a:lnTo>
                    <a:pt x="14770" y="354329"/>
                  </a:lnTo>
                  <a:lnTo>
                    <a:pt x="14770" y="118109"/>
                  </a:lnTo>
                  <a:close/>
                </a:path>
                <a:path w="1950720" h="472439">
                  <a:moveTo>
                    <a:pt x="59054" y="118109"/>
                  </a:moveTo>
                  <a:lnTo>
                    <a:pt x="29527" y="118109"/>
                  </a:lnTo>
                  <a:lnTo>
                    <a:pt x="29527" y="354329"/>
                  </a:lnTo>
                  <a:lnTo>
                    <a:pt x="59054" y="354329"/>
                  </a:lnTo>
                  <a:lnTo>
                    <a:pt x="59054" y="118109"/>
                  </a:lnTo>
                  <a:close/>
                </a:path>
                <a:path w="1950720" h="472439">
                  <a:moveTo>
                    <a:pt x="1714499" y="0"/>
                  </a:moveTo>
                  <a:lnTo>
                    <a:pt x="1714499" y="118109"/>
                  </a:lnTo>
                  <a:lnTo>
                    <a:pt x="73825" y="118109"/>
                  </a:lnTo>
                  <a:lnTo>
                    <a:pt x="73825" y="354329"/>
                  </a:lnTo>
                  <a:lnTo>
                    <a:pt x="1714499" y="354329"/>
                  </a:lnTo>
                  <a:lnTo>
                    <a:pt x="1714499" y="472439"/>
                  </a:lnTo>
                  <a:lnTo>
                    <a:pt x="1950719" y="236219"/>
                  </a:lnTo>
                  <a:lnTo>
                    <a:pt x="171449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85560" y="4594859"/>
              <a:ext cx="1950720" cy="472440"/>
            </a:xfrm>
            <a:custGeom>
              <a:avLst/>
              <a:gdLst/>
              <a:ahLst/>
              <a:cxnLst/>
              <a:rect l="l" t="t" r="r" b="b"/>
              <a:pathLst>
                <a:path w="1950720" h="472439">
                  <a:moveTo>
                    <a:pt x="0" y="118109"/>
                  </a:moveTo>
                  <a:lnTo>
                    <a:pt x="14770" y="118109"/>
                  </a:lnTo>
                  <a:lnTo>
                    <a:pt x="14770" y="354329"/>
                  </a:lnTo>
                  <a:lnTo>
                    <a:pt x="0" y="354329"/>
                  </a:lnTo>
                  <a:lnTo>
                    <a:pt x="0" y="118109"/>
                  </a:lnTo>
                  <a:close/>
                </a:path>
                <a:path w="1950720" h="472439">
                  <a:moveTo>
                    <a:pt x="29527" y="118109"/>
                  </a:moveTo>
                  <a:lnTo>
                    <a:pt x="59054" y="118109"/>
                  </a:lnTo>
                  <a:lnTo>
                    <a:pt x="59054" y="354329"/>
                  </a:lnTo>
                  <a:lnTo>
                    <a:pt x="29527" y="354329"/>
                  </a:lnTo>
                  <a:lnTo>
                    <a:pt x="29527" y="118109"/>
                  </a:lnTo>
                  <a:close/>
                </a:path>
                <a:path w="1950720" h="472439">
                  <a:moveTo>
                    <a:pt x="73825" y="118109"/>
                  </a:moveTo>
                  <a:lnTo>
                    <a:pt x="1714499" y="118109"/>
                  </a:lnTo>
                  <a:lnTo>
                    <a:pt x="1714499" y="0"/>
                  </a:lnTo>
                  <a:lnTo>
                    <a:pt x="1950719" y="236219"/>
                  </a:lnTo>
                  <a:lnTo>
                    <a:pt x="1714499" y="472439"/>
                  </a:lnTo>
                  <a:lnTo>
                    <a:pt x="1714499" y="354329"/>
                  </a:lnTo>
                  <a:lnTo>
                    <a:pt x="73825" y="354329"/>
                  </a:lnTo>
                  <a:lnTo>
                    <a:pt x="73825" y="118109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582901" y="1381969"/>
            <a:ext cx="1939289" cy="270573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spc="-105" dirty="0">
                <a:latin typeface="Arial"/>
                <a:cs typeface="Arial"/>
              </a:rPr>
              <a:t>Campaigns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(eg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“Wait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Off”)</a:t>
            </a:r>
            <a:endParaRPr sz="1400">
              <a:latin typeface="Arial"/>
              <a:cs typeface="Arial"/>
            </a:endParaRPr>
          </a:p>
          <a:p>
            <a:pPr marL="12700" marR="147955">
              <a:lnSpc>
                <a:spcPts val="1540"/>
              </a:lnSpc>
              <a:spcBef>
                <a:spcPts val="630"/>
              </a:spcBef>
            </a:pPr>
            <a:r>
              <a:rPr sz="1400" spc="-60" dirty="0">
                <a:latin typeface="Arial"/>
                <a:cs typeface="Arial"/>
              </a:rPr>
              <a:t>Functional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5" dirty="0">
                <a:latin typeface="Arial"/>
                <a:cs typeface="Arial"/>
              </a:rPr>
              <a:t>Events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(eg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25" dirty="0">
                <a:latin typeface="Arial"/>
                <a:cs typeface="Arial"/>
              </a:rPr>
              <a:t>AP </a:t>
            </a:r>
            <a:r>
              <a:rPr sz="1400" spc="-35" dirty="0">
                <a:latin typeface="Arial"/>
                <a:cs typeface="Arial"/>
              </a:rPr>
              <a:t>Association/CIPS)</a:t>
            </a:r>
            <a:endParaRPr sz="1400">
              <a:latin typeface="Arial"/>
              <a:cs typeface="Arial"/>
            </a:endParaRPr>
          </a:p>
          <a:p>
            <a:pPr marL="12700" marR="246379">
              <a:lnSpc>
                <a:spcPts val="1540"/>
              </a:lnSpc>
              <a:spcBef>
                <a:spcPts val="575"/>
              </a:spcBef>
            </a:pPr>
            <a:r>
              <a:rPr sz="1400" spc="-45" dirty="0">
                <a:latin typeface="Arial"/>
                <a:cs typeface="Arial"/>
              </a:rPr>
              <a:t>Industry </a:t>
            </a:r>
            <a:r>
              <a:rPr sz="1400" spc="-75" dirty="0">
                <a:latin typeface="Arial"/>
                <a:cs typeface="Arial"/>
              </a:rPr>
              <a:t>events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(eg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20" dirty="0">
                <a:latin typeface="Arial"/>
                <a:cs typeface="Arial"/>
              </a:rPr>
              <a:t>BTA</a:t>
            </a:r>
            <a:r>
              <a:rPr sz="1400" spc="-10" dirty="0">
                <a:latin typeface="Arial"/>
                <a:cs typeface="Arial"/>
              </a:rPr>
              <a:t> Conference)</a:t>
            </a:r>
            <a:endParaRPr sz="1400">
              <a:latin typeface="Arial"/>
              <a:cs typeface="Arial"/>
            </a:endParaRPr>
          </a:p>
          <a:p>
            <a:pPr marL="12700" marR="300990">
              <a:lnSpc>
                <a:spcPts val="1540"/>
              </a:lnSpc>
              <a:spcBef>
                <a:spcPts val="605"/>
              </a:spcBef>
            </a:pPr>
            <a:r>
              <a:rPr sz="1400" spc="-125" dirty="0">
                <a:latin typeface="Arial"/>
                <a:cs typeface="Arial"/>
              </a:rPr>
              <a:t>Fast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14" dirty="0">
                <a:latin typeface="Arial"/>
                <a:cs typeface="Arial"/>
              </a:rPr>
              <a:t>Payer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Awards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and support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winners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spc="-204" dirty="0">
                <a:latin typeface="Arial"/>
                <a:cs typeface="Arial"/>
              </a:rPr>
              <a:t>GBP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70" dirty="0">
                <a:latin typeface="Arial"/>
                <a:cs typeface="Arial"/>
              </a:rPr>
              <a:t>TV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and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Podcast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20"/>
              </a:lnSpc>
              <a:spcBef>
                <a:spcPts val="645"/>
              </a:spcBef>
            </a:pPr>
            <a:r>
              <a:rPr sz="1400" spc="-55" dirty="0">
                <a:latin typeface="Arial"/>
                <a:cs typeface="Arial"/>
              </a:rPr>
              <a:t>Collaboration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over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20 </a:t>
            </a:r>
            <a:r>
              <a:rPr sz="1400" spc="-95" dirty="0">
                <a:latin typeface="Arial"/>
                <a:cs typeface="Arial"/>
              </a:rPr>
              <a:t>business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organisations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45" dirty="0">
                <a:latin typeface="Arial"/>
                <a:cs typeface="Arial"/>
              </a:rPr>
              <a:t>Media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coverage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9144000" cy="670560"/>
          </a:xfrm>
          <a:custGeom>
            <a:avLst/>
            <a:gdLst/>
            <a:ahLst/>
            <a:cxnLst/>
            <a:rect l="l" t="t" r="r" b="b"/>
            <a:pathLst>
              <a:path w="9144000" h="670560">
                <a:moveTo>
                  <a:pt x="9144000" y="0"/>
                </a:moveTo>
                <a:lnTo>
                  <a:pt x="0" y="0"/>
                </a:lnTo>
                <a:lnTo>
                  <a:pt x="0" y="670560"/>
                </a:lnTo>
                <a:lnTo>
                  <a:pt x="9144000" y="6705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40335" y="56669"/>
            <a:ext cx="8195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0" dirty="0">
                <a:solidFill>
                  <a:srgbClr val="FFFFFF"/>
                </a:solidFill>
              </a:rPr>
              <a:t>How</a:t>
            </a:r>
            <a:r>
              <a:rPr sz="2400" spc="-75" dirty="0">
                <a:solidFill>
                  <a:srgbClr val="FFFFFF"/>
                </a:solidFill>
              </a:rPr>
              <a:t> </a:t>
            </a:r>
            <a:r>
              <a:rPr sz="2400" spc="-215" dirty="0">
                <a:solidFill>
                  <a:srgbClr val="FFFFFF"/>
                </a:solidFill>
              </a:rPr>
              <a:t>Good</a:t>
            </a:r>
            <a:r>
              <a:rPr sz="2400" spc="-50" dirty="0">
                <a:solidFill>
                  <a:srgbClr val="FFFFFF"/>
                </a:solidFill>
              </a:rPr>
              <a:t> </a:t>
            </a:r>
            <a:r>
              <a:rPr sz="2400" spc="-265" dirty="0">
                <a:solidFill>
                  <a:srgbClr val="FFFFFF"/>
                </a:solidFill>
              </a:rPr>
              <a:t>Business</a:t>
            </a:r>
            <a:r>
              <a:rPr sz="2400" spc="45" dirty="0">
                <a:solidFill>
                  <a:srgbClr val="FFFFFF"/>
                </a:solidFill>
              </a:rPr>
              <a:t> </a:t>
            </a:r>
            <a:r>
              <a:rPr sz="2400" spc="-290" dirty="0">
                <a:solidFill>
                  <a:srgbClr val="FFFFFF"/>
                </a:solidFill>
              </a:rPr>
              <a:t>Pays</a:t>
            </a:r>
            <a:r>
              <a:rPr sz="2400" spc="-35" dirty="0">
                <a:solidFill>
                  <a:srgbClr val="FFFFFF"/>
                </a:solidFill>
              </a:rPr>
              <a:t> </a:t>
            </a:r>
            <a:r>
              <a:rPr sz="2400" spc="-180" dirty="0">
                <a:solidFill>
                  <a:srgbClr val="FFFFFF"/>
                </a:solidFill>
              </a:rPr>
              <a:t>works</a:t>
            </a:r>
            <a:r>
              <a:rPr sz="2400" spc="-40" dirty="0">
                <a:solidFill>
                  <a:srgbClr val="FFFFFF"/>
                </a:solidFill>
              </a:rPr>
              <a:t> </a:t>
            </a:r>
            <a:r>
              <a:rPr sz="2400" spc="-55" dirty="0">
                <a:solidFill>
                  <a:srgbClr val="FFFFFF"/>
                </a:solidFill>
              </a:rPr>
              <a:t>to</a:t>
            </a:r>
            <a:r>
              <a:rPr sz="2400" spc="-50" dirty="0">
                <a:solidFill>
                  <a:srgbClr val="FFFFFF"/>
                </a:solidFill>
              </a:rPr>
              <a:t> </a:t>
            </a:r>
            <a:r>
              <a:rPr sz="2400" spc="-135" dirty="0">
                <a:solidFill>
                  <a:srgbClr val="FFFFFF"/>
                </a:solidFill>
              </a:rPr>
              <a:t>drive</a:t>
            </a:r>
            <a:r>
              <a:rPr sz="2400" spc="-35" dirty="0">
                <a:solidFill>
                  <a:srgbClr val="FFFFFF"/>
                </a:solidFill>
              </a:rPr>
              <a:t> </a:t>
            </a:r>
            <a:r>
              <a:rPr sz="2400" spc="-155" dirty="0">
                <a:solidFill>
                  <a:srgbClr val="FFFFFF"/>
                </a:solidFill>
              </a:rPr>
              <a:t>change</a:t>
            </a:r>
            <a:endParaRPr sz="2400" dirty="0"/>
          </a:p>
        </p:txBody>
      </p:sp>
      <p:sp>
        <p:nvSpPr>
          <p:cNvPr id="26" name="object 26"/>
          <p:cNvSpPr txBox="1"/>
          <p:nvPr/>
        </p:nvSpPr>
        <p:spPr>
          <a:xfrm>
            <a:off x="586740" y="4594859"/>
            <a:ext cx="8100059" cy="47244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R="7620" algn="ctr">
              <a:lnSpc>
                <a:spcPct val="100000"/>
              </a:lnSpc>
              <a:spcBef>
                <a:spcPts val="965"/>
              </a:spcBef>
              <a:tabLst>
                <a:tab pos="2567305" algn="l"/>
                <a:tab pos="5478145" algn="l"/>
              </a:tabLst>
            </a:pPr>
            <a:r>
              <a:rPr sz="2100" spc="-15" baseline="1984" dirty="0">
                <a:solidFill>
                  <a:srgbClr val="FFFFFF"/>
                </a:solidFill>
                <a:latin typeface="Arial"/>
                <a:cs typeface="Arial"/>
              </a:rPr>
              <a:t>Awareness</a:t>
            </a:r>
            <a:r>
              <a:rPr sz="2100" baseline="1984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100" spc="-15" baseline="1984" dirty="0">
                <a:solidFill>
                  <a:srgbClr val="FFFFFF"/>
                </a:solidFill>
                <a:latin typeface="Arial"/>
                <a:cs typeface="Arial"/>
              </a:rPr>
              <a:t>Understanding</a:t>
            </a:r>
            <a:r>
              <a:rPr sz="2100" baseline="1984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895350"/>
          </a:xfrm>
          <a:custGeom>
            <a:avLst/>
            <a:gdLst/>
            <a:ahLst/>
            <a:cxnLst/>
            <a:rect l="l" t="t" r="r" b="b"/>
            <a:pathLst>
              <a:path w="9144000" h="895350">
                <a:moveTo>
                  <a:pt x="0" y="895350"/>
                </a:moveTo>
                <a:lnTo>
                  <a:pt x="9144000" y="895350"/>
                </a:lnTo>
                <a:lnTo>
                  <a:pt x="9144000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solidFill>
            <a:srgbClr val="00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4C3DB730-98CF-0DF0-7D97-963DE626E45F}"/>
              </a:ext>
            </a:extLst>
          </p:cNvPr>
          <p:cNvSpPr txBox="1">
            <a:spLocks/>
          </p:cNvSpPr>
          <p:nvPr/>
        </p:nvSpPr>
        <p:spPr>
          <a:xfrm>
            <a:off x="103897" y="287374"/>
            <a:ext cx="9131193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00FF7E"/>
                </a:solidFill>
                <a:latin typeface="Arial"/>
                <a:ea typeface="+mj-ea"/>
                <a:cs typeface="Arial"/>
              </a:defRPr>
            </a:lvl1pPr>
          </a:lstStyle>
          <a:p>
            <a:pPr marL="81915">
              <a:spcBef>
                <a:spcPts val="100"/>
              </a:spcBef>
            </a:pPr>
            <a:r>
              <a:rPr lang="en-GB" sz="2000" dirty="0"/>
              <a:t>Fast Payer Awards become a more important ESG award each year</a:t>
            </a:r>
          </a:p>
          <a:p>
            <a:pPr marL="81915">
              <a:spcBef>
                <a:spcPts val="100"/>
              </a:spcBef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46B43-356D-CC86-CF95-CEAA36059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47750"/>
            <a:ext cx="2790108" cy="3940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ABF7E0-D85B-8F8D-7255-021E68623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324" y="1789130"/>
            <a:ext cx="2449676" cy="24576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32DD11-4DF1-5B17-B6CB-E1E9D8279E7B}"/>
              </a:ext>
            </a:extLst>
          </p:cNvPr>
          <p:cNvSpPr txBox="1"/>
          <p:nvPr/>
        </p:nvSpPr>
        <p:spPr>
          <a:xfrm>
            <a:off x="3429000" y="1428750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Nearly 300 winners (up around 25% over past 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Our sponsors put their name to the awards for the first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Ministerial and FSB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Value of awards recognised by the winners</a:t>
            </a:r>
          </a:p>
        </p:txBody>
      </p:sp>
    </p:spTree>
    <p:extLst>
      <p:ext uri="{BB962C8B-B14F-4D97-AF65-F5344CB8AC3E}">
        <p14:creationId xmlns:p14="http://schemas.microsoft.com/office/powerpoint/2010/main" val="381609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969012"/>
            <a:ext cx="2603487" cy="137413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783771"/>
          </a:xfrm>
          <a:custGeom>
            <a:avLst/>
            <a:gdLst/>
            <a:ahLst/>
            <a:cxnLst/>
            <a:rect l="l" t="t" r="r" b="b"/>
            <a:pathLst>
              <a:path w="9144000" h="779780">
                <a:moveTo>
                  <a:pt x="9144000" y="0"/>
                </a:moveTo>
                <a:lnTo>
                  <a:pt x="0" y="0"/>
                </a:lnTo>
                <a:lnTo>
                  <a:pt x="0" y="779754"/>
                </a:lnTo>
                <a:lnTo>
                  <a:pt x="9144000" y="779754"/>
                </a:lnTo>
                <a:lnTo>
                  <a:pt x="9144000" y="0"/>
                </a:lnTo>
                <a:close/>
              </a:path>
            </a:pathLst>
          </a:custGeom>
          <a:solidFill>
            <a:srgbClr val="00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600" y="55144"/>
            <a:ext cx="71583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We</a:t>
            </a:r>
            <a:r>
              <a:rPr spc="35" dirty="0"/>
              <a:t> </a:t>
            </a:r>
            <a:r>
              <a:rPr dirty="0"/>
              <a:t>recognised</a:t>
            </a:r>
            <a:r>
              <a:rPr spc="35" dirty="0"/>
              <a:t> </a:t>
            </a:r>
            <a:r>
              <a:rPr dirty="0"/>
              <a:t>the</a:t>
            </a:r>
            <a:r>
              <a:rPr spc="35" dirty="0"/>
              <a:t> </a:t>
            </a:r>
            <a:r>
              <a:rPr dirty="0"/>
              <a:t>worst</a:t>
            </a:r>
            <a:r>
              <a:rPr spc="40" dirty="0"/>
              <a:t> </a:t>
            </a:r>
            <a:r>
              <a:rPr lang="en-GB" spc="40" dirty="0"/>
              <a:t>payers</a:t>
            </a:r>
            <a:br>
              <a:rPr lang="en-GB" spc="40" dirty="0"/>
            </a:br>
            <a:r>
              <a:rPr dirty="0"/>
              <a:t>……</a:t>
            </a:r>
            <a:r>
              <a:rPr spc="30" dirty="0"/>
              <a:t> </a:t>
            </a:r>
            <a:r>
              <a:rPr dirty="0"/>
              <a:t>and</a:t>
            </a:r>
            <a:r>
              <a:rPr spc="35" dirty="0"/>
              <a:t> </a:t>
            </a:r>
            <a:r>
              <a:rPr dirty="0"/>
              <a:t>they</a:t>
            </a:r>
            <a:r>
              <a:rPr spc="40" dirty="0"/>
              <a:t> </a:t>
            </a:r>
            <a:r>
              <a:rPr lang="en-GB" spc="-10" dirty="0"/>
              <a:t>improved payment terms</a:t>
            </a:r>
            <a:r>
              <a:rPr spc="-10" dirty="0"/>
              <a:t>!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0059" y="909332"/>
            <a:ext cx="3815078" cy="20472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259" y="3813812"/>
            <a:ext cx="2573018" cy="13487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9000" y="3185160"/>
            <a:ext cx="5539738" cy="18059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9100" y="2411732"/>
            <a:ext cx="2573007" cy="13792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ECE24-4BB3-F102-0ADC-E3B2FC438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3F2CE30-56CA-959F-8B3F-786825BEC6E8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4572000" y="0"/>
                </a:moveTo>
                <a:lnTo>
                  <a:pt x="0" y="0"/>
                </a:lnTo>
                <a:lnTo>
                  <a:pt x="0" y="5143500"/>
                </a:lnTo>
                <a:lnTo>
                  <a:pt x="4572000" y="5143500"/>
                </a:lnTo>
                <a:lnTo>
                  <a:pt x="457200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C02143EC-BE50-3959-8F5B-88E6E087EDF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506" y="4476750"/>
            <a:ext cx="907716" cy="3238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CA4B32-C2CF-6FAE-7112-B4231CBF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489" y="1123950"/>
            <a:ext cx="4116111" cy="3276600"/>
          </a:xfrm>
          <a:prstGeom prst="rect">
            <a:avLst/>
          </a:prstGeom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5A866448-CDC8-5376-90E4-F769AD38BD6E}"/>
              </a:ext>
            </a:extLst>
          </p:cNvPr>
          <p:cNvSpPr txBox="1">
            <a:spLocks/>
          </p:cNvSpPr>
          <p:nvPr/>
        </p:nvSpPr>
        <p:spPr>
          <a:xfrm>
            <a:off x="537779" y="2647950"/>
            <a:ext cx="3806276" cy="156068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>
            <a:lvl1pPr>
              <a:defRPr sz="5000" b="1" i="0">
                <a:solidFill>
                  <a:srgbClr val="003725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lnSpc>
                <a:spcPts val="2910"/>
              </a:lnSpc>
              <a:spcBef>
                <a:spcPts val="270"/>
              </a:spcBef>
            </a:pPr>
            <a:endParaRPr lang="en-GB" sz="2500" spc="-120" dirty="0"/>
          </a:p>
          <a:p>
            <a:pPr marL="12700" marR="5080">
              <a:lnSpc>
                <a:spcPts val="2910"/>
              </a:lnSpc>
              <a:spcBef>
                <a:spcPts val="270"/>
              </a:spcBef>
            </a:pPr>
            <a:r>
              <a:rPr lang="en-GB" sz="2500" spc="-120" dirty="0"/>
              <a:t>…. helping thousands of their small and medium sized suppliers</a:t>
            </a:r>
            <a:endParaRPr lang="en-GB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ED2E8-B383-E591-BC61-BC6062366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01" y="853440"/>
            <a:ext cx="3688038" cy="2169113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69EA6429-AE41-89E4-1A57-B99007811711}"/>
              </a:ext>
            </a:extLst>
          </p:cNvPr>
          <p:cNvSpPr/>
          <p:nvPr/>
        </p:nvSpPr>
        <p:spPr>
          <a:xfrm>
            <a:off x="-1" y="0"/>
            <a:ext cx="9144001" cy="742950"/>
          </a:xfrm>
          <a:custGeom>
            <a:avLst/>
            <a:gdLst/>
            <a:ahLst/>
            <a:cxnLst/>
            <a:rect l="l" t="t" r="r" b="b"/>
            <a:pathLst>
              <a:path w="9136380" h="633730">
                <a:moveTo>
                  <a:pt x="9136380" y="0"/>
                </a:moveTo>
                <a:lnTo>
                  <a:pt x="0" y="0"/>
                </a:lnTo>
                <a:lnTo>
                  <a:pt x="0" y="633653"/>
                </a:lnTo>
                <a:lnTo>
                  <a:pt x="9136380" y="633653"/>
                </a:lnTo>
                <a:lnTo>
                  <a:pt x="9136380" y="0"/>
                </a:lnTo>
                <a:close/>
              </a:path>
            </a:pathLst>
          </a:custGeom>
          <a:solidFill>
            <a:srgbClr val="003200"/>
          </a:solidFill>
        </p:spPr>
        <p:txBody>
          <a:bodyPr wrap="square" lIns="0" tIns="0" rIns="0" bIns="0" rtlCol="0"/>
          <a:lstStyle/>
          <a:p>
            <a:r>
              <a:rPr lang="en-GB" sz="24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sz="24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7378604-9EE9-EA1F-BDF1-139DEDD186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1040" y="38373"/>
            <a:ext cx="82143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10" dirty="0"/>
              <a:t>In 2023 w</a:t>
            </a:r>
            <a:r>
              <a:rPr lang="en-GB" sz="2000" spc="-10" dirty="0"/>
              <a:t>e directly influenced a reduction in slow and late payment at more than 50 large companies</a:t>
            </a:r>
            <a:endParaRPr sz="2000" spc="-10" dirty="0"/>
          </a:p>
        </p:txBody>
      </p:sp>
    </p:spTree>
    <p:extLst>
      <p:ext uri="{BB962C8B-B14F-4D97-AF65-F5344CB8AC3E}">
        <p14:creationId xmlns:p14="http://schemas.microsoft.com/office/powerpoint/2010/main" val="113043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4270" y="3038719"/>
            <a:ext cx="2725416" cy="196000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5739" y="844164"/>
            <a:ext cx="2895593" cy="196849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068" y="3041653"/>
            <a:ext cx="5958392" cy="19684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24270" y="888614"/>
            <a:ext cx="2725416" cy="192404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43068" y="844164"/>
            <a:ext cx="2895600" cy="1968500"/>
            <a:chOff x="143068" y="602861"/>
            <a:chExt cx="2895600" cy="196850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068" y="602861"/>
              <a:ext cx="2895597" cy="19684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9068" y="2185279"/>
              <a:ext cx="424177" cy="386076"/>
            </a:xfrm>
            <a:prstGeom prst="rect">
              <a:avLst/>
            </a:prstGeom>
          </p:spPr>
        </p:pic>
      </p:grpSp>
      <p:sp>
        <p:nvSpPr>
          <p:cNvPr id="9" name="object 3">
            <a:extLst>
              <a:ext uri="{FF2B5EF4-FFF2-40B4-BE49-F238E27FC236}">
                <a16:creationId xmlns:a16="http://schemas.microsoft.com/office/drawing/2014/main" id="{34453A71-A697-03AF-305E-2A36AA90C931}"/>
              </a:ext>
            </a:extLst>
          </p:cNvPr>
          <p:cNvSpPr/>
          <p:nvPr/>
        </p:nvSpPr>
        <p:spPr>
          <a:xfrm>
            <a:off x="0" y="0"/>
            <a:ext cx="9144000" cy="895350"/>
          </a:xfrm>
          <a:custGeom>
            <a:avLst/>
            <a:gdLst/>
            <a:ahLst/>
            <a:cxnLst/>
            <a:rect l="l" t="t" r="r" b="b"/>
            <a:pathLst>
              <a:path w="9144000" h="895350">
                <a:moveTo>
                  <a:pt x="0" y="895350"/>
                </a:moveTo>
                <a:lnTo>
                  <a:pt x="9144000" y="895350"/>
                </a:lnTo>
                <a:lnTo>
                  <a:pt x="9144000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solidFill>
            <a:srgbClr val="003200"/>
          </a:solidFill>
        </p:spPr>
        <p:txBody>
          <a:bodyPr wrap="square" lIns="0" tIns="0" rIns="0" bIns="0" rtlCol="0"/>
          <a:lstStyle/>
          <a:p>
            <a:pPr marL="81915">
              <a:spcBef>
                <a:spcPts val="100"/>
              </a:spcBef>
            </a:pPr>
            <a:r>
              <a:rPr lang="en-GB" sz="1800" b="1" dirty="0">
                <a:solidFill>
                  <a:srgbClr val="00FF00"/>
                </a:solidFill>
              </a:rPr>
              <a:t>Our ‘Wait Off’ campaign communicates how late payments </a:t>
            </a:r>
          </a:p>
          <a:p>
            <a:pPr marL="81915">
              <a:spcBef>
                <a:spcPts val="100"/>
              </a:spcBef>
            </a:pPr>
            <a:r>
              <a:rPr lang="en-GB" sz="1800" b="1" dirty="0">
                <a:solidFill>
                  <a:srgbClr val="00FF00"/>
                </a:solidFill>
              </a:rPr>
              <a:t>affects business owners</a:t>
            </a:r>
          </a:p>
        </p:txBody>
      </p:sp>
    </p:spTree>
    <p:extLst>
      <p:ext uri="{BB962C8B-B14F-4D97-AF65-F5344CB8AC3E}">
        <p14:creationId xmlns:p14="http://schemas.microsoft.com/office/powerpoint/2010/main" val="87044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430020"/>
            <a:ext cx="5387339" cy="30429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179" y="88851"/>
            <a:ext cx="73259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We</a:t>
            </a:r>
            <a:r>
              <a:rPr spc="-60" dirty="0"/>
              <a:t> </a:t>
            </a:r>
            <a:r>
              <a:rPr dirty="0" err="1"/>
              <a:t>provid</a:t>
            </a:r>
            <a:r>
              <a:rPr lang="en-GB" dirty="0"/>
              <a:t>e</a:t>
            </a:r>
            <a:r>
              <a:rPr spc="-15" dirty="0"/>
              <a:t> </a:t>
            </a:r>
            <a:r>
              <a:rPr dirty="0"/>
              <a:t>free</a:t>
            </a:r>
            <a:r>
              <a:rPr spc="-75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easy</a:t>
            </a:r>
            <a:r>
              <a:rPr spc="-75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understand</a:t>
            </a:r>
            <a:r>
              <a:rPr spc="-70" dirty="0"/>
              <a:t> </a:t>
            </a:r>
            <a:r>
              <a:rPr spc="-10" dirty="0"/>
              <a:t>access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financial</a:t>
            </a:r>
            <a:r>
              <a:rPr spc="-90" dirty="0"/>
              <a:t> </a:t>
            </a:r>
            <a:r>
              <a:rPr dirty="0"/>
              <a:t>data</a:t>
            </a:r>
            <a:r>
              <a:rPr spc="-30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spc="-10" dirty="0"/>
              <a:t>insights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019800" y="1201420"/>
            <a:ext cx="2438400" cy="3710940"/>
            <a:chOff x="6019800" y="1201420"/>
            <a:chExt cx="2438400" cy="37109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0" y="1201420"/>
              <a:ext cx="2179307" cy="16459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2660" y="2885439"/>
              <a:ext cx="2415539" cy="20269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</TotalTime>
  <Words>549</Words>
  <Application>Microsoft Macintosh PowerPoint</Application>
  <PresentationFormat>On-screen Show (16:9)</PresentationFormat>
  <Paragraphs>86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</vt:lpstr>
      <vt:lpstr>Office Theme</vt:lpstr>
      <vt:lpstr>Get Paid Today  (not Tomorrow)</vt:lpstr>
      <vt:lpstr>Our Mission</vt:lpstr>
      <vt:lpstr>We help support small business by …</vt:lpstr>
      <vt:lpstr>How Good Business Pays works to drive change</vt:lpstr>
      <vt:lpstr>PowerPoint Presentation</vt:lpstr>
      <vt:lpstr>We recognised the worst payers …… and they improved payment terms!</vt:lpstr>
      <vt:lpstr>In 2023 we directly influenced a reduction in slow and late payment at more than 50 large companies</vt:lpstr>
      <vt:lpstr>PowerPoint Presentation</vt:lpstr>
      <vt:lpstr>We provide free and easy to understand access to financial data and insights</vt:lpstr>
      <vt:lpstr>Sector charts show the best and worst 15 payers and their performance over the past three years</vt:lpstr>
      <vt:lpstr>Does slow or late payment mean your client is risky to serve?</vt:lpstr>
      <vt:lpstr>Evans Retail - Average Invoice Payment Times (Days) </vt:lpstr>
      <vt:lpstr>Miss Selfridge Retail - Average Invoice Payment Times (Days) </vt:lpstr>
      <vt:lpstr>Joules Ltd - Average Invoice Payment Times (Days)</vt:lpstr>
      <vt:lpstr>McColl’s - Average Invoice Payment Times (Days) </vt:lpstr>
      <vt:lpstr>Flybe Aviation - Average Invoice Payment Times (Days) </vt:lpstr>
      <vt:lpstr>Midas Construction Ltd 2018 – 2021 Average Invoice Payment Times (Days)</vt:lpstr>
      <vt:lpstr>Company Search – Superdry example</vt:lpstr>
      <vt:lpstr>Superdry Payment Performance Profile</vt:lpstr>
      <vt:lpstr>Superdry Company Details</vt:lpstr>
      <vt:lpstr>Superdry Payment Performance</vt:lpstr>
      <vt:lpstr>Superdry Payment Terms</vt:lpstr>
      <vt:lpstr>Superdry Risk Profile</vt:lpstr>
      <vt:lpstr>Superdry News</vt:lpstr>
      <vt:lpstr>Our recommendations along with those from the BTA are all here </vt:lpstr>
      <vt:lpstr>Thank you for joining! www.goodbusinesspays.com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Business Pays</dc:title>
  <dc:creator>User</dc:creator>
  <cp:lastModifiedBy>terry corby</cp:lastModifiedBy>
  <cp:revision>12</cp:revision>
  <dcterms:created xsi:type="dcterms:W3CDTF">2024-04-15T08:14:07Z</dcterms:created>
  <dcterms:modified xsi:type="dcterms:W3CDTF">2024-04-29T12:28:15Z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2024-01-02T00:00:00Z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2024-04-15T00:00:00Z</vt:filetime>
  </property>
  <property fmtid="{D5CDD505-2E9C-101B-9397-08002B2CF9AE}" pid="5" name="Producer">
    <vt:lpwstr>macOS Version 11.6 (Build 20G165) Quartz PDFContext</vt:lpwstr>
  </property>
</Properties>
</file>