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50800"/>
            <a:ext cx="8991587" cy="4952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9560" y="4462779"/>
            <a:ext cx="906779" cy="325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5718" y="727709"/>
            <a:ext cx="530415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97904" y="3247389"/>
            <a:ext cx="4885690" cy="89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1" y="4605020"/>
            <a:ext cx="906778" cy="3225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" y="21097"/>
            <a:ext cx="8662088" cy="732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6079" y="1677670"/>
            <a:ext cx="4322445" cy="207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pn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9" Type="http://schemas.openxmlformats.org/officeDocument/2006/relationships/image" Target="../media/image48.jpg"/><Relationship Id="rId10" Type="http://schemas.openxmlformats.org/officeDocument/2006/relationships/image" Target="../media/image49.jpg"/><Relationship Id="rId11" Type="http://schemas.openxmlformats.org/officeDocument/2006/relationships/image" Target="../media/image50.jpg"/><Relationship Id="rId12" Type="http://schemas.openxmlformats.org/officeDocument/2006/relationships/image" Target="../media/image5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Relationship Id="rId11" Type="http://schemas.openxmlformats.org/officeDocument/2006/relationships/image" Target="../media/image20.png"/><Relationship Id="rId12" Type="http://schemas.openxmlformats.org/officeDocument/2006/relationships/image" Target="../media/image21.jpg"/><Relationship Id="rId13" Type="http://schemas.openxmlformats.org/officeDocument/2006/relationships/image" Target="../media/image22.jpg"/><Relationship Id="rId14" Type="http://schemas.openxmlformats.org/officeDocument/2006/relationships/image" Target="../media/image23.jpg"/><Relationship Id="rId15" Type="http://schemas.openxmlformats.org/officeDocument/2006/relationships/image" Target="../media/image24.jpg"/><Relationship Id="rId16" Type="http://schemas.openxmlformats.org/officeDocument/2006/relationships/image" Target="../media/image25.jpg"/><Relationship Id="rId17" Type="http://schemas.openxmlformats.org/officeDocument/2006/relationships/image" Target="../media/image26.jpg"/><Relationship Id="rId18" Type="http://schemas.openxmlformats.org/officeDocument/2006/relationships/image" Target="../media/image27.jpg"/><Relationship Id="rId19" Type="http://schemas.openxmlformats.org/officeDocument/2006/relationships/image" Target="../media/image2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718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Are</a:t>
            </a:r>
            <a:r>
              <a:rPr dirty="0" sz="4400" spc="-55"/>
              <a:t> </a:t>
            </a:r>
            <a:r>
              <a:rPr dirty="0" sz="4400"/>
              <a:t>your</a:t>
            </a:r>
            <a:r>
              <a:rPr dirty="0" sz="4400" spc="5"/>
              <a:t> </a:t>
            </a:r>
            <a:r>
              <a:rPr dirty="0" sz="4400" spc="-10"/>
              <a:t>invoices </a:t>
            </a:r>
            <a:r>
              <a:rPr dirty="0" sz="4400"/>
              <a:t>being</a:t>
            </a:r>
            <a:r>
              <a:rPr dirty="0" sz="4400" spc="-10"/>
              <a:t> </a:t>
            </a:r>
            <a:r>
              <a:rPr dirty="0" sz="4400"/>
              <a:t>paid on</a:t>
            </a:r>
            <a:r>
              <a:rPr dirty="0" sz="4400" spc="-15"/>
              <a:t> </a:t>
            </a:r>
            <a:r>
              <a:rPr dirty="0" sz="4400" spc="-10"/>
              <a:t>time?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2707639"/>
            <a:ext cx="3070860" cy="29209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5005" marR="5080" indent="-662940">
              <a:lnSpc>
                <a:spcPct val="103000"/>
              </a:lnSpc>
            </a:pPr>
            <a:r>
              <a:rPr dirty="0" sz="2800">
                <a:solidFill>
                  <a:srgbClr val="00FF7D"/>
                </a:solidFill>
                <a:latin typeface="Arial"/>
                <a:cs typeface="Arial"/>
              </a:rPr>
              <a:t>Terry</a:t>
            </a:r>
            <a:r>
              <a:rPr dirty="0" sz="2800" spc="-15">
                <a:solidFill>
                  <a:srgbClr val="00FF7D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FF7D"/>
                </a:solidFill>
                <a:latin typeface="Arial"/>
                <a:cs typeface="Arial"/>
              </a:rPr>
              <a:t>Corby,</a:t>
            </a:r>
            <a:r>
              <a:rPr dirty="0" sz="2800" spc="20">
                <a:solidFill>
                  <a:srgbClr val="00FF7D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FF7D"/>
                </a:solidFill>
                <a:latin typeface="Arial"/>
                <a:cs typeface="Arial"/>
              </a:rPr>
              <a:t>Founder</a:t>
            </a:r>
            <a:r>
              <a:rPr dirty="0" sz="2800" spc="-70">
                <a:solidFill>
                  <a:srgbClr val="00FF7D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FF7D"/>
                </a:solidFill>
                <a:latin typeface="Arial"/>
                <a:cs typeface="Arial"/>
              </a:rPr>
              <a:t>&amp;</a:t>
            </a:r>
            <a:r>
              <a:rPr dirty="0" sz="2800" spc="-20">
                <a:solidFill>
                  <a:srgbClr val="00FF7D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FF7D"/>
                </a:solidFill>
                <a:latin typeface="Arial"/>
                <a:cs typeface="Arial"/>
              </a:rPr>
              <a:t>CEO </a:t>
            </a:r>
            <a:r>
              <a:rPr dirty="0" sz="2800">
                <a:solidFill>
                  <a:srgbClr val="00FF7D"/>
                </a:solidFill>
                <a:latin typeface="Arial"/>
                <a:cs typeface="Arial"/>
              </a:rPr>
              <a:t>Good</a:t>
            </a:r>
            <a:r>
              <a:rPr dirty="0" sz="2800" spc="25">
                <a:solidFill>
                  <a:srgbClr val="00FF7D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FF7D"/>
                </a:solidFill>
                <a:latin typeface="Arial"/>
                <a:cs typeface="Arial"/>
              </a:rPr>
              <a:t>Business</a:t>
            </a:r>
            <a:r>
              <a:rPr dirty="0" sz="2800" spc="35">
                <a:solidFill>
                  <a:srgbClr val="00FF7D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FF7D"/>
                </a:solidFill>
                <a:latin typeface="Arial"/>
                <a:cs typeface="Arial"/>
              </a:rPr>
              <a:t>Pays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970280"/>
            <a:ext cx="5664199" cy="401065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3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Customers</a:t>
            </a:r>
            <a:r>
              <a:rPr dirty="0" spc="160"/>
              <a:t> </a:t>
            </a:r>
            <a:r>
              <a:rPr dirty="0"/>
              <a:t>of</a:t>
            </a:r>
            <a:r>
              <a:rPr dirty="0" spc="190"/>
              <a:t> </a:t>
            </a:r>
            <a:r>
              <a:rPr dirty="0"/>
              <a:t>choice!</a:t>
            </a:r>
            <a:r>
              <a:rPr dirty="0" spc="120"/>
              <a:t> </a:t>
            </a:r>
            <a:r>
              <a:rPr dirty="0"/>
              <a:t>Work</a:t>
            </a:r>
            <a:r>
              <a:rPr dirty="0" spc="160"/>
              <a:t> </a:t>
            </a:r>
            <a:r>
              <a:rPr dirty="0"/>
              <a:t>with</a:t>
            </a:r>
            <a:r>
              <a:rPr dirty="0" spc="120"/>
              <a:t> </a:t>
            </a:r>
            <a:r>
              <a:rPr dirty="0"/>
              <a:t>these</a:t>
            </a:r>
            <a:r>
              <a:rPr dirty="0" spc="165"/>
              <a:t> </a:t>
            </a:r>
            <a:r>
              <a:rPr dirty="0"/>
              <a:t>to</a:t>
            </a:r>
            <a:r>
              <a:rPr dirty="0" spc="195"/>
              <a:t> </a:t>
            </a:r>
            <a:r>
              <a:rPr dirty="0"/>
              <a:t>be</a:t>
            </a:r>
            <a:r>
              <a:rPr dirty="0" spc="210"/>
              <a:t> </a:t>
            </a:r>
            <a:r>
              <a:rPr dirty="0"/>
              <a:t>paid</a:t>
            </a:r>
            <a:r>
              <a:rPr dirty="0" spc="175"/>
              <a:t> </a:t>
            </a:r>
            <a:r>
              <a:rPr dirty="0" spc="-10"/>
              <a:t>fast!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15060"/>
            <a:ext cx="4648187" cy="26542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8779" y="4028440"/>
            <a:ext cx="722488" cy="89407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062480" y="4650740"/>
            <a:ext cx="3002280" cy="398780"/>
            <a:chOff x="2062480" y="4650740"/>
            <a:chExt cx="3002280" cy="39878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7740" y="4650740"/>
              <a:ext cx="1557019" cy="3987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2480" y="4681219"/>
              <a:ext cx="1414779" cy="337807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300" y="4584700"/>
            <a:ext cx="1478280" cy="48767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300" y="4005579"/>
            <a:ext cx="998219" cy="4978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0980" y="4005579"/>
            <a:ext cx="1407159" cy="5537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35780" y="3990340"/>
            <a:ext cx="1003299" cy="5511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41440" y="4300220"/>
            <a:ext cx="1193799" cy="6070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260239" y="1125584"/>
            <a:ext cx="3500754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154940" indent="-2876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Arial"/>
                <a:cs typeface="Arial"/>
              </a:rPr>
              <a:t>YouTube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Channel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@GBP_TV </a:t>
            </a:r>
            <a:r>
              <a:rPr dirty="0" sz="1800">
                <a:latin typeface="Arial"/>
                <a:cs typeface="Arial"/>
              </a:rPr>
              <a:t>478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views,</a:t>
            </a:r>
            <a:endParaRPr sz="1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26.2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hours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watch </a:t>
            </a:r>
            <a:r>
              <a:rPr dirty="0" sz="1800" spc="-2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720" marR="1097280" indent="-28765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800">
                <a:latin typeface="Arial"/>
                <a:cs typeface="Arial"/>
              </a:rPr>
              <a:t>72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podcast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episodes downloaded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720" marR="5080" indent="-28765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800">
                <a:latin typeface="Arial"/>
                <a:cs typeface="Arial"/>
              </a:rPr>
              <a:t>37%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podcasts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listened</a:t>
            </a:r>
            <a:r>
              <a:rPr dirty="0" sz="1800" spc="-25">
                <a:latin typeface="Arial"/>
                <a:cs typeface="Arial"/>
              </a:rPr>
              <a:t> to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10">
                <a:latin typeface="Arial"/>
                <a:cs typeface="Arial"/>
              </a:rPr>
              <a:t> Spotify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357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dirty="0"/>
              <a:t>Fast</a:t>
            </a:r>
            <a:r>
              <a:rPr dirty="0" spc="-45"/>
              <a:t> </a:t>
            </a:r>
            <a:r>
              <a:rPr dirty="0"/>
              <a:t>Payment</a:t>
            </a:r>
            <a:r>
              <a:rPr dirty="0" spc="20"/>
              <a:t> </a:t>
            </a:r>
            <a:r>
              <a:rPr dirty="0"/>
              <a:t>stories</a:t>
            </a:r>
            <a:r>
              <a:rPr dirty="0" spc="-50"/>
              <a:t> </a:t>
            </a:r>
            <a:r>
              <a:rPr dirty="0"/>
              <a:t>on</a:t>
            </a:r>
            <a:r>
              <a:rPr dirty="0" spc="-15"/>
              <a:t> </a:t>
            </a:r>
            <a:r>
              <a:rPr dirty="0"/>
              <a:t>Good</a:t>
            </a:r>
            <a:r>
              <a:rPr dirty="0" spc="-35"/>
              <a:t> </a:t>
            </a:r>
            <a:r>
              <a:rPr dirty="0"/>
              <a:t>Business</a:t>
            </a:r>
            <a:r>
              <a:rPr dirty="0" spc="-30"/>
              <a:t> </a:t>
            </a:r>
            <a:r>
              <a:rPr dirty="0"/>
              <a:t>Pays</a:t>
            </a:r>
            <a:r>
              <a:rPr dirty="0" spc="15"/>
              <a:t> </a:t>
            </a:r>
            <a:r>
              <a:rPr dirty="0" spc="-25"/>
              <a:t>TV</a:t>
            </a:r>
          </a:p>
        </p:txBody>
      </p:sp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50539" y="4005579"/>
            <a:ext cx="1066983" cy="48005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04480" y="4020820"/>
            <a:ext cx="934706" cy="881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21140" cy="594360"/>
          </a:xfrm>
          <a:custGeom>
            <a:avLst/>
            <a:gdLst/>
            <a:ahLst/>
            <a:cxnLst/>
            <a:rect l="l" t="t" r="r" b="b"/>
            <a:pathLst>
              <a:path w="9121140" h="594360">
                <a:moveTo>
                  <a:pt x="9121140" y="0"/>
                </a:moveTo>
                <a:lnTo>
                  <a:pt x="0" y="0"/>
                </a:lnTo>
                <a:lnTo>
                  <a:pt x="0" y="594360"/>
                </a:lnTo>
                <a:lnTo>
                  <a:pt x="9121140" y="594360"/>
                </a:lnTo>
                <a:lnTo>
                  <a:pt x="912114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Understanding</a:t>
            </a:r>
            <a:r>
              <a:rPr dirty="0" sz="2400" spc="-45"/>
              <a:t> </a:t>
            </a:r>
            <a:r>
              <a:rPr dirty="0" sz="2400"/>
              <a:t>Fast</a:t>
            </a:r>
            <a:r>
              <a:rPr dirty="0" sz="2400" spc="-35"/>
              <a:t> </a:t>
            </a:r>
            <a:r>
              <a:rPr dirty="0" sz="2400"/>
              <a:t>Payment Culture</a:t>
            </a:r>
            <a:r>
              <a:rPr dirty="0" sz="2400" spc="-35"/>
              <a:t> </a:t>
            </a:r>
            <a:r>
              <a:rPr dirty="0" sz="2400"/>
              <a:t>–</a:t>
            </a:r>
            <a:r>
              <a:rPr dirty="0" sz="2400" spc="-30"/>
              <a:t> </a:t>
            </a:r>
            <a:r>
              <a:rPr dirty="0" sz="2400"/>
              <a:t>Strong</a:t>
            </a:r>
            <a:r>
              <a:rPr dirty="0" sz="2400" spc="-25"/>
              <a:t> </a:t>
            </a:r>
            <a:r>
              <a:rPr dirty="0" sz="2400" spc="-10"/>
              <a:t>Partnerships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307340" y="1895233"/>
            <a:ext cx="8316595" cy="286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Annual procurement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budget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 </a:t>
            </a:r>
            <a:r>
              <a:rPr dirty="0" sz="1800" spc="-10">
                <a:latin typeface="Calibri"/>
                <a:cs typeface="Calibri"/>
              </a:rPr>
              <a:t>£1.1bn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1,700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regional,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national,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international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suppliers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Develop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relationships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partners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suppliers,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common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values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More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70%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company’s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annual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chain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top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</a:t>
            </a:r>
            <a:r>
              <a:rPr dirty="0" sz="1800" spc="-10">
                <a:latin typeface="Calibri"/>
                <a:cs typeface="Calibri"/>
              </a:rPr>
              <a:t> suppliers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That’s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£110m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 1650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suppliers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(£60k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each)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UU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suppliers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they can,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average 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around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13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height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pandemic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quick as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seven days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instances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 marR="118745">
              <a:lnSpc>
                <a:spcPct val="100000"/>
              </a:lnSpc>
            </a:pPr>
            <a:r>
              <a:rPr dirty="0" sz="1400" i="1">
                <a:latin typeface="Calibri"/>
                <a:cs typeface="Calibri"/>
              </a:rPr>
              <a:t>“Having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listened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carefully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to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suppliers,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recognise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how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important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is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to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pay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promptly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to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ensure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constant</a:t>
            </a:r>
            <a:r>
              <a:rPr dirty="0" sz="1400" spc="30" i="1">
                <a:latin typeface="Calibri"/>
                <a:cs typeface="Calibri"/>
              </a:rPr>
              <a:t> </a:t>
            </a:r>
            <a:r>
              <a:rPr dirty="0" sz="1400" spc="-25" i="1">
                <a:latin typeface="Calibri"/>
                <a:cs typeface="Calibri"/>
              </a:rPr>
              <a:t>and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consistent</a:t>
            </a:r>
            <a:r>
              <a:rPr dirty="0" sz="1400" spc="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cash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flow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for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them,”</a:t>
            </a:r>
            <a:r>
              <a:rPr dirty="0" sz="1400" spc="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he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says.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“We aim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to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pay our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suppliers</a:t>
            </a:r>
            <a:r>
              <a:rPr dirty="0" sz="1400" spc="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as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soon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as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can,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with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average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25" i="1">
                <a:latin typeface="Calibri"/>
                <a:cs typeface="Calibri"/>
              </a:rPr>
              <a:t>of </a:t>
            </a:r>
            <a:r>
              <a:rPr dirty="0" sz="1400" i="1">
                <a:latin typeface="Calibri"/>
                <a:cs typeface="Calibri"/>
              </a:rPr>
              <a:t>around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13 days.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At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height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of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pandemic</a:t>
            </a:r>
            <a:r>
              <a:rPr dirty="0" sz="1400" spc="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this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was as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quick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as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seven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days in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some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instances.”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93" y="903353"/>
            <a:ext cx="1972229" cy="6563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21140" cy="594360"/>
          </a:xfrm>
          <a:custGeom>
            <a:avLst/>
            <a:gdLst/>
            <a:ahLst/>
            <a:cxnLst/>
            <a:rect l="l" t="t" r="r" b="b"/>
            <a:pathLst>
              <a:path w="9121140" h="594360">
                <a:moveTo>
                  <a:pt x="9121140" y="0"/>
                </a:moveTo>
                <a:lnTo>
                  <a:pt x="0" y="0"/>
                </a:lnTo>
                <a:lnTo>
                  <a:pt x="0" y="594360"/>
                </a:lnTo>
                <a:lnTo>
                  <a:pt x="9121140" y="594360"/>
                </a:lnTo>
                <a:lnTo>
                  <a:pt x="912114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Understanding</a:t>
            </a:r>
            <a:r>
              <a:rPr dirty="0" sz="2400" spc="-45"/>
              <a:t> </a:t>
            </a:r>
            <a:r>
              <a:rPr dirty="0" sz="2400"/>
              <a:t>Fast</a:t>
            </a:r>
            <a:r>
              <a:rPr dirty="0" sz="2400" spc="-35"/>
              <a:t> </a:t>
            </a:r>
            <a:r>
              <a:rPr dirty="0" sz="2400"/>
              <a:t>Payment Culture</a:t>
            </a:r>
            <a:r>
              <a:rPr dirty="0" sz="2400" spc="-35"/>
              <a:t> </a:t>
            </a:r>
            <a:r>
              <a:rPr dirty="0" sz="2400"/>
              <a:t>–</a:t>
            </a:r>
            <a:r>
              <a:rPr dirty="0" sz="2400" spc="-30"/>
              <a:t> </a:t>
            </a:r>
            <a:r>
              <a:rPr dirty="0" sz="2400"/>
              <a:t>The</a:t>
            </a:r>
            <a:r>
              <a:rPr dirty="0" sz="2400" spc="5"/>
              <a:t> </a:t>
            </a:r>
            <a:r>
              <a:rPr dirty="0" sz="2400" spc="-10"/>
              <a:t>In-Betweeners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307238" y="1709420"/>
            <a:ext cx="8401685" cy="307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Severn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Valves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manufacture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high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quality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valves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energy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industries</a:t>
            </a:r>
            <a:endParaRPr sz="1800">
              <a:latin typeface="Calibri"/>
              <a:cs typeface="Calibri"/>
            </a:endParaRPr>
          </a:p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Serving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very large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customers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means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often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challenge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middle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very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different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terms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Some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larger customers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fast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might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take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ninety 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days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pay</a:t>
            </a:r>
            <a:endParaRPr sz="1800">
              <a:latin typeface="Calibri"/>
              <a:cs typeface="Calibri"/>
            </a:endParaRPr>
          </a:p>
          <a:p>
            <a:pPr marL="299720" marR="65341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Most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suppliers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30-day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terms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won’t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accept</a:t>
            </a:r>
            <a:r>
              <a:rPr dirty="0" sz="1800" spc="-10">
                <a:latin typeface="Calibri"/>
                <a:cs typeface="Calibri"/>
              </a:rPr>
              <a:t> anything </a:t>
            </a:r>
            <a:r>
              <a:rPr dirty="0" sz="1800">
                <a:latin typeface="Calibri"/>
                <a:cs typeface="Calibri"/>
              </a:rPr>
              <a:t>beyond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that</a:t>
            </a:r>
            <a:endParaRPr sz="1800">
              <a:latin typeface="Calibri"/>
              <a:cs typeface="Calibri"/>
            </a:endParaRPr>
          </a:p>
          <a:p>
            <a:pPr marL="299720" marR="61214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squeeze comes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Severn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longer,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60-day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terms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 </a:t>
            </a:r>
            <a:r>
              <a:rPr dirty="0" sz="1800" spc="-10">
                <a:latin typeface="Calibri"/>
                <a:cs typeface="Calibri"/>
              </a:rPr>
              <a:t>their customers</a:t>
            </a:r>
            <a:endParaRPr sz="1800">
              <a:latin typeface="Calibri"/>
              <a:cs typeface="Calibri"/>
            </a:endParaRPr>
          </a:p>
          <a:p>
            <a:pPr marL="12700" marR="60960">
              <a:lnSpc>
                <a:spcPct val="100000"/>
              </a:lnSpc>
              <a:spcBef>
                <a:spcPts val="40"/>
              </a:spcBef>
            </a:pPr>
            <a:r>
              <a:rPr dirty="0" sz="1400" i="1">
                <a:latin typeface="Calibri"/>
                <a:cs typeface="Calibri"/>
              </a:rPr>
              <a:t>“Everything</a:t>
            </a:r>
            <a:r>
              <a:rPr dirty="0" sz="1400" spc="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is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about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developing the right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partnerships,</a:t>
            </a:r>
            <a:r>
              <a:rPr dirty="0" sz="1400" spc="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whether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is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operators or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suppliers.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We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sit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centre </a:t>
            </a:r>
            <a:r>
              <a:rPr dirty="0" sz="1400" spc="-25" i="1">
                <a:latin typeface="Calibri"/>
                <a:cs typeface="Calibri"/>
              </a:rPr>
              <a:t>of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supply chain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 energy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sector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just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like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house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buying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chain,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if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there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is a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problemin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chain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whole </a:t>
            </a:r>
            <a:r>
              <a:rPr dirty="0" sz="1400" i="1">
                <a:latin typeface="Calibri"/>
                <a:cs typeface="Calibri"/>
              </a:rPr>
              <a:t>chain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breaks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down.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If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don’t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manage our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partnerships</a:t>
            </a:r>
            <a:r>
              <a:rPr dirty="0" sz="1400" spc="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effectively</a:t>
            </a:r>
            <a:r>
              <a:rPr dirty="0" sz="1400" spc="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cashflow around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that,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whole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supply </a:t>
            </a:r>
            <a:r>
              <a:rPr dirty="0" sz="1400" i="1">
                <a:latin typeface="Calibri"/>
                <a:cs typeface="Calibri"/>
              </a:rPr>
              <a:t>chain breaks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down.”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20420"/>
            <a:ext cx="2895587" cy="7696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94360"/>
          </a:xfrm>
          <a:custGeom>
            <a:avLst/>
            <a:gdLst/>
            <a:ahLst/>
            <a:cxnLst/>
            <a:rect l="l" t="t" r="r" b="b"/>
            <a:pathLst>
              <a:path w="9144000" h="594360">
                <a:moveTo>
                  <a:pt x="9144000" y="0"/>
                </a:moveTo>
                <a:lnTo>
                  <a:pt x="0" y="0"/>
                </a:lnTo>
                <a:lnTo>
                  <a:pt x="0" y="594360"/>
                </a:lnTo>
                <a:lnTo>
                  <a:pt x="9144000" y="5943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We</a:t>
            </a:r>
            <a:r>
              <a:rPr dirty="0" sz="2400" spc="-50"/>
              <a:t> </a:t>
            </a:r>
            <a:r>
              <a:rPr dirty="0" sz="2400"/>
              <a:t>have</a:t>
            </a:r>
            <a:r>
              <a:rPr dirty="0" sz="2400" spc="10"/>
              <a:t> </a:t>
            </a:r>
            <a:r>
              <a:rPr dirty="0" sz="2400"/>
              <a:t>visualised</a:t>
            </a:r>
            <a:r>
              <a:rPr dirty="0" sz="2400" spc="5"/>
              <a:t> </a:t>
            </a:r>
            <a:r>
              <a:rPr dirty="0" sz="2400"/>
              <a:t>Company</a:t>
            </a:r>
            <a:r>
              <a:rPr dirty="0" sz="2400" spc="-45"/>
              <a:t> </a:t>
            </a:r>
            <a:r>
              <a:rPr dirty="0" sz="2400"/>
              <a:t>Payment</a:t>
            </a:r>
            <a:r>
              <a:rPr dirty="0" sz="2400" spc="-15"/>
              <a:t> </a:t>
            </a:r>
            <a:r>
              <a:rPr dirty="0" sz="2400" spc="-10"/>
              <a:t>Culture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28" y="668019"/>
            <a:ext cx="3476731" cy="44754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3079" y="731519"/>
            <a:ext cx="3492499" cy="43560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848360"/>
            <a:ext cx="2603487" cy="137413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9144000" cy="779780"/>
          </a:xfrm>
          <a:custGeom>
            <a:avLst/>
            <a:gdLst/>
            <a:ahLst/>
            <a:cxnLst/>
            <a:rect l="l" t="t" r="r" b="b"/>
            <a:pathLst>
              <a:path w="9144000" h="779780">
                <a:moveTo>
                  <a:pt x="9144000" y="0"/>
                </a:moveTo>
                <a:lnTo>
                  <a:pt x="0" y="0"/>
                </a:lnTo>
                <a:lnTo>
                  <a:pt x="0" y="779754"/>
                </a:lnTo>
                <a:lnTo>
                  <a:pt x="9144000" y="77975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593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The</a:t>
            </a:r>
            <a:r>
              <a:rPr dirty="0" sz="2400" spc="-10"/>
              <a:t> </a:t>
            </a:r>
            <a:r>
              <a:rPr dirty="0" sz="2400"/>
              <a:t>Bad</a:t>
            </a:r>
            <a:r>
              <a:rPr dirty="0" sz="2400" spc="-40"/>
              <a:t> </a:t>
            </a:r>
            <a:r>
              <a:rPr dirty="0" sz="2400" spc="-35"/>
              <a:t>……</a:t>
            </a:r>
            <a:endParaRPr sz="24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0059" y="909332"/>
            <a:ext cx="3815079" cy="204722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272" y="3716020"/>
            <a:ext cx="2573007" cy="134873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3487420"/>
            <a:ext cx="4800599" cy="13461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100" y="2268220"/>
            <a:ext cx="2573019" cy="13792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13460" y="285496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 h="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73860" y="28549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075179" y="28549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78479" y="28549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479800" y="2854960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485640" y="28549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886959" y="28549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890259" y="28549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291579" y="2854960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297419" y="2854960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698740" y="285496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 h="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13460" y="255016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 h="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73860" y="25501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075179" y="25501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078479" y="25501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479800" y="2550160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485640" y="25501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886959" y="25501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890259" y="25501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291579" y="2550160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297419" y="2550160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698740" y="255016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 h="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13460" y="2245360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 h="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075179" y="22453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078479" y="22453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479800" y="2245360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485640" y="22453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886959" y="22453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890259" y="22453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291579" y="2245360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 h="0">
                <a:moveTo>
                  <a:pt x="0" y="0"/>
                </a:moveTo>
                <a:lnTo>
                  <a:pt x="690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297419" y="2245360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7698740" y="224536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 h="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013460" y="1940560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 h="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075179" y="1940560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 h="0">
                <a:moveTo>
                  <a:pt x="0" y="0"/>
                </a:moveTo>
                <a:lnTo>
                  <a:pt x="6883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078479" y="19405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479800" y="194056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 h="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4886959" y="1940560"/>
            <a:ext cx="1089660" cy="0"/>
          </a:xfrm>
          <a:custGeom>
            <a:avLst/>
            <a:gdLst/>
            <a:ahLst/>
            <a:cxnLst/>
            <a:rect l="l" t="t" r="r" b="b"/>
            <a:pathLst>
              <a:path w="1089660" h="0">
                <a:moveTo>
                  <a:pt x="0" y="0"/>
                </a:moveTo>
                <a:lnTo>
                  <a:pt x="10896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291579" y="194056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 h="0">
                <a:moveTo>
                  <a:pt x="0" y="0"/>
                </a:moveTo>
                <a:lnTo>
                  <a:pt x="109219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698740" y="194056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 h="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013460" y="1635760"/>
            <a:ext cx="2151380" cy="0"/>
          </a:xfrm>
          <a:custGeom>
            <a:avLst/>
            <a:gdLst/>
            <a:ahLst/>
            <a:cxnLst/>
            <a:rect l="l" t="t" r="r" b="b"/>
            <a:pathLst>
              <a:path w="2151380" h="0">
                <a:moveTo>
                  <a:pt x="0" y="0"/>
                </a:moveTo>
                <a:lnTo>
                  <a:pt x="21513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479800" y="1635760"/>
            <a:ext cx="4564380" cy="0"/>
          </a:xfrm>
          <a:custGeom>
            <a:avLst/>
            <a:gdLst/>
            <a:ahLst/>
            <a:cxnLst/>
            <a:rect l="l" t="t" r="r" b="b"/>
            <a:pathLst>
              <a:path w="4564380" h="0">
                <a:moveTo>
                  <a:pt x="0" y="0"/>
                </a:moveTo>
                <a:lnTo>
                  <a:pt x="456438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358900" y="2291079"/>
            <a:ext cx="314960" cy="866140"/>
          </a:xfrm>
          <a:custGeom>
            <a:avLst/>
            <a:gdLst/>
            <a:ahLst/>
            <a:cxnLst/>
            <a:rect l="l" t="t" r="r" b="b"/>
            <a:pathLst>
              <a:path w="314960" h="866139">
                <a:moveTo>
                  <a:pt x="314960" y="0"/>
                </a:moveTo>
                <a:lnTo>
                  <a:pt x="0" y="0"/>
                </a:lnTo>
                <a:lnTo>
                  <a:pt x="0" y="866140"/>
                </a:lnTo>
                <a:lnTo>
                  <a:pt x="314960" y="866140"/>
                </a:lnTo>
                <a:lnTo>
                  <a:pt x="3149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763520" y="1803400"/>
            <a:ext cx="314960" cy="1353820"/>
          </a:xfrm>
          <a:custGeom>
            <a:avLst/>
            <a:gdLst/>
            <a:ahLst/>
            <a:cxnLst/>
            <a:rect l="l" t="t" r="r" b="b"/>
            <a:pathLst>
              <a:path w="314960" h="1353820">
                <a:moveTo>
                  <a:pt x="314960" y="0"/>
                </a:moveTo>
                <a:lnTo>
                  <a:pt x="0" y="0"/>
                </a:lnTo>
                <a:lnTo>
                  <a:pt x="0" y="1353820"/>
                </a:lnTo>
                <a:lnTo>
                  <a:pt x="314960" y="1353820"/>
                </a:lnTo>
                <a:lnTo>
                  <a:pt x="3149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170679" y="1955800"/>
            <a:ext cx="314960" cy="1201420"/>
          </a:xfrm>
          <a:custGeom>
            <a:avLst/>
            <a:gdLst/>
            <a:ahLst/>
            <a:cxnLst/>
            <a:rect l="l" t="t" r="r" b="b"/>
            <a:pathLst>
              <a:path w="314960" h="1201420">
                <a:moveTo>
                  <a:pt x="314960" y="0"/>
                </a:moveTo>
                <a:lnTo>
                  <a:pt x="0" y="0"/>
                </a:lnTo>
                <a:lnTo>
                  <a:pt x="0" y="1201420"/>
                </a:lnTo>
                <a:lnTo>
                  <a:pt x="314960" y="1201420"/>
                </a:lnTo>
                <a:lnTo>
                  <a:pt x="3149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575300" y="2214879"/>
            <a:ext cx="314960" cy="942340"/>
          </a:xfrm>
          <a:custGeom>
            <a:avLst/>
            <a:gdLst/>
            <a:ahLst/>
            <a:cxnLst/>
            <a:rect l="l" t="t" r="r" b="b"/>
            <a:pathLst>
              <a:path w="314960" h="942339">
                <a:moveTo>
                  <a:pt x="314960" y="0"/>
                </a:moveTo>
                <a:lnTo>
                  <a:pt x="0" y="0"/>
                </a:lnTo>
                <a:lnTo>
                  <a:pt x="0" y="942340"/>
                </a:lnTo>
                <a:lnTo>
                  <a:pt x="314960" y="942340"/>
                </a:lnTo>
                <a:lnTo>
                  <a:pt x="3149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6982459" y="2138679"/>
            <a:ext cx="314960" cy="1018540"/>
          </a:xfrm>
          <a:custGeom>
            <a:avLst/>
            <a:gdLst/>
            <a:ahLst/>
            <a:cxnLst/>
            <a:rect l="l" t="t" r="r" b="b"/>
            <a:pathLst>
              <a:path w="314959" h="1018539">
                <a:moveTo>
                  <a:pt x="314959" y="0"/>
                </a:moveTo>
                <a:lnTo>
                  <a:pt x="0" y="0"/>
                </a:lnTo>
                <a:lnTo>
                  <a:pt x="0" y="1018540"/>
                </a:lnTo>
                <a:lnTo>
                  <a:pt x="314959" y="1018540"/>
                </a:lnTo>
                <a:lnTo>
                  <a:pt x="31495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760220" y="1879600"/>
            <a:ext cx="314960" cy="1277620"/>
          </a:xfrm>
          <a:custGeom>
            <a:avLst/>
            <a:gdLst/>
            <a:ahLst/>
            <a:cxnLst/>
            <a:rect l="l" t="t" r="r" b="b"/>
            <a:pathLst>
              <a:path w="314960" h="1277620">
                <a:moveTo>
                  <a:pt x="314960" y="0"/>
                </a:moveTo>
                <a:lnTo>
                  <a:pt x="0" y="0"/>
                </a:lnTo>
                <a:lnTo>
                  <a:pt x="0" y="1277620"/>
                </a:lnTo>
                <a:lnTo>
                  <a:pt x="314960" y="1277620"/>
                </a:lnTo>
                <a:lnTo>
                  <a:pt x="3149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164839" y="1452880"/>
            <a:ext cx="314960" cy="1704339"/>
          </a:xfrm>
          <a:custGeom>
            <a:avLst/>
            <a:gdLst/>
            <a:ahLst/>
            <a:cxnLst/>
            <a:rect l="l" t="t" r="r" b="b"/>
            <a:pathLst>
              <a:path w="314960" h="1704339">
                <a:moveTo>
                  <a:pt x="314960" y="0"/>
                </a:moveTo>
                <a:lnTo>
                  <a:pt x="0" y="0"/>
                </a:lnTo>
                <a:lnTo>
                  <a:pt x="0" y="1704339"/>
                </a:lnTo>
                <a:lnTo>
                  <a:pt x="314960" y="1704339"/>
                </a:lnTo>
                <a:lnTo>
                  <a:pt x="3149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572000" y="1681479"/>
            <a:ext cx="314960" cy="1475740"/>
          </a:xfrm>
          <a:custGeom>
            <a:avLst/>
            <a:gdLst/>
            <a:ahLst/>
            <a:cxnLst/>
            <a:rect l="l" t="t" r="r" b="b"/>
            <a:pathLst>
              <a:path w="314960" h="1475739">
                <a:moveTo>
                  <a:pt x="314960" y="0"/>
                </a:moveTo>
                <a:lnTo>
                  <a:pt x="0" y="0"/>
                </a:lnTo>
                <a:lnTo>
                  <a:pt x="0" y="1475739"/>
                </a:lnTo>
                <a:lnTo>
                  <a:pt x="314960" y="1475739"/>
                </a:lnTo>
                <a:lnTo>
                  <a:pt x="3149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976620" y="1727200"/>
            <a:ext cx="314960" cy="1430020"/>
          </a:xfrm>
          <a:custGeom>
            <a:avLst/>
            <a:gdLst/>
            <a:ahLst/>
            <a:cxnLst/>
            <a:rect l="l" t="t" r="r" b="b"/>
            <a:pathLst>
              <a:path w="314960" h="1430020">
                <a:moveTo>
                  <a:pt x="314960" y="0"/>
                </a:moveTo>
                <a:lnTo>
                  <a:pt x="0" y="0"/>
                </a:lnTo>
                <a:lnTo>
                  <a:pt x="0" y="1430020"/>
                </a:lnTo>
                <a:lnTo>
                  <a:pt x="314960" y="1430020"/>
                </a:lnTo>
                <a:lnTo>
                  <a:pt x="3149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2" name="object 52" descr=""/>
          <p:cNvGrpSpPr/>
          <p:nvPr/>
        </p:nvGrpSpPr>
        <p:grpSpPr>
          <a:xfrm>
            <a:off x="1013460" y="1803400"/>
            <a:ext cx="7030720" cy="1358900"/>
            <a:chOff x="1013460" y="1803400"/>
            <a:chExt cx="7030720" cy="1358900"/>
          </a:xfrm>
        </p:grpSpPr>
        <p:sp>
          <p:nvSpPr>
            <p:cNvPr id="53" name="object 53" descr=""/>
            <p:cNvSpPr/>
            <p:nvPr/>
          </p:nvSpPr>
          <p:spPr>
            <a:xfrm>
              <a:off x="7383780" y="1803400"/>
              <a:ext cx="314960" cy="1353820"/>
            </a:xfrm>
            <a:custGeom>
              <a:avLst/>
              <a:gdLst/>
              <a:ahLst/>
              <a:cxnLst/>
              <a:rect l="l" t="t" r="r" b="b"/>
              <a:pathLst>
                <a:path w="314959" h="1353820">
                  <a:moveTo>
                    <a:pt x="314959" y="0"/>
                  </a:moveTo>
                  <a:lnTo>
                    <a:pt x="0" y="0"/>
                  </a:lnTo>
                  <a:lnTo>
                    <a:pt x="0" y="1353820"/>
                  </a:lnTo>
                  <a:lnTo>
                    <a:pt x="314959" y="1353820"/>
                  </a:lnTo>
                  <a:lnTo>
                    <a:pt x="31495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13460" y="3157219"/>
              <a:ext cx="7030720" cy="0"/>
            </a:xfrm>
            <a:custGeom>
              <a:avLst/>
              <a:gdLst/>
              <a:ahLst/>
              <a:cxnLst/>
              <a:rect l="l" t="t" r="r" b="b"/>
              <a:pathLst>
                <a:path w="7030720" h="0">
                  <a:moveTo>
                    <a:pt x="0" y="0"/>
                  </a:moveTo>
                  <a:lnTo>
                    <a:pt x="70307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778852" y="1542069"/>
            <a:ext cx="142240" cy="16852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131020" y="3294229"/>
            <a:ext cx="1172210" cy="95059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 indent="-1270">
              <a:lnSpc>
                <a:spcPct val="101800"/>
              </a:lnSpc>
              <a:spcBef>
                <a:spcPts val="55"/>
              </a:spcBef>
            </a:pP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East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England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48%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worse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536910" y="3294229"/>
            <a:ext cx="1172210" cy="6407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77800">
              <a:lnSpc>
                <a:spcPct val="101699"/>
              </a:lnSpc>
              <a:spcBef>
                <a:spcPts val="60"/>
              </a:spcBef>
            </a:pP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London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26%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worse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903684" y="3294229"/>
            <a:ext cx="1249680" cy="6407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51435" marR="5080" indent="-39370">
              <a:lnSpc>
                <a:spcPct val="101699"/>
              </a:lnSpc>
              <a:spcBef>
                <a:spcPts val="60"/>
              </a:spcBef>
            </a:pP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North</a:t>
            </a:r>
            <a:r>
              <a:rPr dirty="0" sz="20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West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28%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worse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348690" y="3294229"/>
            <a:ext cx="1172210" cy="6407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16839">
              <a:lnSpc>
                <a:spcPct val="101699"/>
              </a:lnSpc>
              <a:spcBef>
                <a:spcPts val="60"/>
              </a:spcBef>
            </a:pP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Scotland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45%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worse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754579" y="3294229"/>
            <a:ext cx="1172210" cy="95059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 indent="-635">
              <a:lnSpc>
                <a:spcPct val="101800"/>
              </a:lnSpc>
              <a:spcBef>
                <a:spcPts val="55"/>
              </a:spcBef>
            </a:pP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West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Midlands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33%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worse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3205479" y="453135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699" y="0"/>
                </a:moveTo>
                <a:lnTo>
                  <a:pt x="0" y="0"/>
                </a:lnTo>
                <a:lnTo>
                  <a:pt x="0" y="139699"/>
                </a:lnTo>
                <a:lnTo>
                  <a:pt x="139699" y="139699"/>
                </a:lnTo>
                <a:lnTo>
                  <a:pt x="1396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3397601" y="4406943"/>
            <a:ext cx="90614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01/2022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4521200" y="453135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700" y="0"/>
                </a:moveTo>
                <a:lnTo>
                  <a:pt x="0" y="0"/>
                </a:lnTo>
                <a:lnTo>
                  <a:pt x="0" y="139699"/>
                </a:lnTo>
                <a:lnTo>
                  <a:pt x="139700" y="139699"/>
                </a:lnTo>
                <a:lnTo>
                  <a:pt x="1397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4712845" y="4406943"/>
            <a:ext cx="90614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01/2023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0" y="0"/>
            <a:ext cx="9144000" cy="779780"/>
          </a:xfrm>
          <a:custGeom>
            <a:avLst/>
            <a:gdLst/>
            <a:ahLst/>
            <a:cxnLst/>
            <a:rect l="l" t="t" r="r" b="b"/>
            <a:pathLst>
              <a:path w="9144000" h="779780">
                <a:moveTo>
                  <a:pt x="9144000" y="0"/>
                </a:moveTo>
                <a:lnTo>
                  <a:pt x="0" y="0"/>
                </a:lnTo>
                <a:lnTo>
                  <a:pt x="0" y="779754"/>
                </a:lnTo>
                <a:lnTo>
                  <a:pt x="9144000" y="77975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593" rIns="0" bIns="0" rtlCol="0" vert="horz">
            <a:spAutoFit/>
          </a:bodyPr>
          <a:lstStyle/>
          <a:p>
            <a:pPr marL="33718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Late</a:t>
            </a:r>
            <a:r>
              <a:rPr dirty="0" sz="2400" spc="-25"/>
              <a:t> </a:t>
            </a:r>
            <a:r>
              <a:rPr dirty="0" sz="2400"/>
              <a:t>Payment</a:t>
            </a:r>
            <a:r>
              <a:rPr dirty="0" sz="2400" spc="10"/>
              <a:t> </a:t>
            </a:r>
            <a:r>
              <a:rPr dirty="0" sz="2400"/>
              <a:t>by</a:t>
            </a:r>
            <a:r>
              <a:rPr dirty="0" sz="2400" spc="-25"/>
              <a:t> </a:t>
            </a:r>
            <a:r>
              <a:rPr dirty="0" sz="2400"/>
              <a:t>Region</a:t>
            </a:r>
            <a:r>
              <a:rPr dirty="0" sz="2400" spc="-15"/>
              <a:t> </a:t>
            </a:r>
            <a:r>
              <a:rPr dirty="0" sz="2400"/>
              <a:t>(Xero</a:t>
            </a:r>
            <a:r>
              <a:rPr dirty="0" sz="2400" spc="-35"/>
              <a:t> </a:t>
            </a:r>
            <a:r>
              <a:rPr dirty="0" sz="2400" spc="-10"/>
              <a:t>Data)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2400"/>
            <a:ext cx="2631439" cy="13792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60" y="3362960"/>
            <a:ext cx="2707639" cy="141985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0" y="1122680"/>
            <a:ext cx="5956299" cy="366003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2859" y="5080"/>
            <a:ext cx="9121140" cy="741680"/>
          </a:xfrm>
          <a:custGeom>
            <a:avLst/>
            <a:gdLst/>
            <a:ahLst/>
            <a:cxnLst/>
            <a:rect l="l" t="t" r="r" b="b"/>
            <a:pathLst>
              <a:path w="9121140" h="741680">
                <a:moveTo>
                  <a:pt x="9121140" y="0"/>
                </a:moveTo>
                <a:lnTo>
                  <a:pt x="0" y="0"/>
                </a:lnTo>
                <a:lnTo>
                  <a:pt x="0" y="741591"/>
                </a:lnTo>
                <a:lnTo>
                  <a:pt x="9121140" y="741591"/>
                </a:lnTo>
                <a:lnTo>
                  <a:pt x="912114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78" y="189990"/>
            <a:ext cx="49466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We</a:t>
            </a:r>
            <a:r>
              <a:rPr dirty="0" sz="2400" spc="-75"/>
              <a:t> </a:t>
            </a:r>
            <a:r>
              <a:rPr dirty="0" sz="2400"/>
              <a:t>call</a:t>
            </a:r>
            <a:r>
              <a:rPr dirty="0" sz="2400" spc="-70"/>
              <a:t> </a:t>
            </a:r>
            <a:r>
              <a:rPr dirty="0" sz="2400"/>
              <a:t>out</a:t>
            </a:r>
            <a:r>
              <a:rPr dirty="0" sz="2400" spc="-45"/>
              <a:t> </a:t>
            </a:r>
            <a:r>
              <a:rPr dirty="0" sz="2400"/>
              <a:t>slow</a:t>
            </a:r>
            <a:r>
              <a:rPr dirty="0" sz="2400" spc="-50"/>
              <a:t> </a:t>
            </a:r>
            <a:r>
              <a:rPr dirty="0" sz="2400"/>
              <a:t>and</a:t>
            </a:r>
            <a:r>
              <a:rPr dirty="0" sz="2400" spc="-70"/>
              <a:t> </a:t>
            </a:r>
            <a:r>
              <a:rPr dirty="0" sz="2400"/>
              <a:t>late</a:t>
            </a:r>
            <a:r>
              <a:rPr dirty="0" sz="2400" spc="-60"/>
              <a:t> </a:t>
            </a:r>
            <a:r>
              <a:rPr dirty="0" sz="2400" spc="-10"/>
              <a:t>payers…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72000" y="744131"/>
            <a:ext cx="4572000" cy="4399915"/>
          </a:xfrm>
          <a:custGeom>
            <a:avLst/>
            <a:gdLst/>
            <a:ahLst/>
            <a:cxnLst/>
            <a:rect l="l" t="t" r="r" b="b"/>
            <a:pathLst>
              <a:path w="4572000" h="4399915">
                <a:moveTo>
                  <a:pt x="0" y="4399368"/>
                </a:moveTo>
                <a:lnTo>
                  <a:pt x="4572000" y="4399368"/>
                </a:lnTo>
                <a:lnTo>
                  <a:pt x="4572000" y="0"/>
                </a:lnTo>
                <a:lnTo>
                  <a:pt x="0" y="0"/>
                </a:lnTo>
                <a:lnTo>
                  <a:pt x="0" y="439936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4478020"/>
            <a:ext cx="906779" cy="3225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4260" y="1125219"/>
            <a:ext cx="4117339" cy="327659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7778" y="3055620"/>
            <a:ext cx="3382010" cy="11430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8255">
              <a:lnSpc>
                <a:spcPts val="2900"/>
              </a:lnSpc>
              <a:spcBef>
                <a:spcPts val="280"/>
              </a:spcBef>
            </a:pPr>
            <a:r>
              <a:rPr dirty="0" sz="2500" spc="-60" b="1">
                <a:solidFill>
                  <a:srgbClr val="003724"/>
                </a:solidFill>
                <a:latin typeface="Arial"/>
                <a:cs typeface="Arial"/>
              </a:rPr>
              <a:t>….</a:t>
            </a:r>
            <a:r>
              <a:rPr dirty="0" sz="2500" spc="-215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105" b="1">
                <a:solidFill>
                  <a:srgbClr val="003724"/>
                </a:solidFill>
                <a:latin typeface="Arial"/>
                <a:cs typeface="Arial"/>
              </a:rPr>
              <a:t>helping</a:t>
            </a:r>
            <a:r>
              <a:rPr dirty="0" sz="2500" spc="-215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120" b="1">
                <a:solidFill>
                  <a:srgbClr val="003724"/>
                </a:solidFill>
                <a:latin typeface="Arial"/>
                <a:cs typeface="Arial"/>
              </a:rPr>
              <a:t>thousands</a:t>
            </a:r>
            <a:r>
              <a:rPr dirty="0" sz="2500" spc="-195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135" b="1">
                <a:solidFill>
                  <a:srgbClr val="003724"/>
                </a:solidFill>
                <a:latin typeface="Arial"/>
                <a:cs typeface="Arial"/>
              </a:rPr>
              <a:t>of </a:t>
            </a:r>
            <a:r>
              <a:rPr dirty="0" sz="2500" spc="-95" b="1">
                <a:solidFill>
                  <a:srgbClr val="003724"/>
                </a:solidFill>
                <a:latin typeface="Arial"/>
                <a:cs typeface="Arial"/>
              </a:rPr>
              <a:t>their</a:t>
            </a:r>
            <a:r>
              <a:rPr dirty="0" sz="2500" spc="-235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100" b="1">
                <a:solidFill>
                  <a:srgbClr val="003724"/>
                </a:solidFill>
                <a:latin typeface="Arial"/>
                <a:cs typeface="Arial"/>
              </a:rPr>
              <a:t>small</a:t>
            </a:r>
            <a:r>
              <a:rPr dirty="0" sz="2500" spc="-229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90" b="1">
                <a:solidFill>
                  <a:srgbClr val="003724"/>
                </a:solidFill>
                <a:latin typeface="Arial"/>
                <a:cs typeface="Arial"/>
              </a:rPr>
              <a:t>and</a:t>
            </a:r>
            <a:r>
              <a:rPr dirty="0" sz="2500" spc="-225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003724"/>
                </a:solidFill>
                <a:latin typeface="Arial"/>
                <a:cs typeface="Arial"/>
              </a:rPr>
              <a:t>medium </a:t>
            </a:r>
            <a:r>
              <a:rPr dirty="0" sz="2500" spc="-95" b="1">
                <a:solidFill>
                  <a:srgbClr val="003724"/>
                </a:solidFill>
                <a:latin typeface="Arial"/>
                <a:cs typeface="Arial"/>
              </a:rPr>
              <a:t>sized</a:t>
            </a:r>
            <a:r>
              <a:rPr dirty="0" sz="2500" spc="-235" b="1">
                <a:solidFill>
                  <a:srgbClr val="003724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003724"/>
                </a:solidFill>
                <a:latin typeface="Arial"/>
                <a:cs typeface="Arial"/>
              </a:rPr>
              <a:t>suppliers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500" y="853440"/>
            <a:ext cx="3688067" cy="216915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0" y="0"/>
            <a:ext cx="9144000" cy="744220"/>
          </a:xfrm>
          <a:custGeom>
            <a:avLst/>
            <a:gdLst/>
            <a:ahLst/>
            <a:cxnLst/>
            <a:rect l="l" t="t" r="r" b="b"/>
            <a:pathLst>
              <a:path w="9144000" h="744220">
                <a:moveTo>
                  <a:pt x="9144000" y="0"/>
                </a:moveTo>
                <a:lnTo>
                  <a:pt x="0" y="0"/>
                </a:lnTo>
                <a:lnTo>
                  <a:pt x="0" y="744131"/>
                </a:lnTo>
                <a:lnTo>
                  <a:pt x="9144000" y="74413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747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dirty="0" spc="-105"/>
              <a:t> </a:t>
            </a:r>
            <a:r>
              <a:rPr dirty="0"/>
              <a:t>have</a:t>
            </a:r>
            <a:r>
              <a:rPr dirty="0" spc="-55"/>
              <a:t> </a:t>
            </a:r>
            <a:r>
              <a:rPr dirty="0"/>
              <a:t>directly</a:t>
            </a:r>
            <a:r>
              <a:rPr dirty="0" spc="-70"/>
              <a:t> </a:t>
            </a:r>
            <a:r>
              <a:rPr dirty="0" spc="-10"/>
              <a:t>influenced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105"/>
              <a:t> </a:t>
            </a:r>
            <a:r>
              <a:rPr dirty="0"/>
              <a:t>reduction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100"/>
              <a:t> </a:t>
            </a:r>
            <a:r>
              <a:rPr dirty="0"/>
              <a:t>slow</a:t>
            </a:r>
            <a:r>
              <a:rPr dirty="0" spc="-90"/>
              <a:t> </a:t>
            </a:r>
            <a:r>
              <a:rPr dirty="0"/>
              <a:t>and</a:t>
            </a:r>
            <a:r>
              <a:rPr dirty="0" spc="-80"/>
              <a:t> </a:t>
            </a:r>
            <a:r>
              <a:rPr dirty="0"/>
              <a:t>late</a:t>
            </a:r>
            <a:r>
              <a:rPr dirty="0" spc="-85"/>
              <a:t> </a:t>
            </a:r>
            <a:r>
              <a:rPr dirty="0"/>
              <a:t>payment</a:t>
            </a:r>
            <a:r>
              <a:rPr dirty="0" spc="-25"/>
              <a:t> in </a:t>
            </a:r>
            <a:r>
              <a:rPr dirty="0"/>
              <a:t>many</a:t>
            </a:r>
            <a:r>
              <a:rPr dirty="0" spc="-65"/>
              <a:t> </a:t>
            </a:r>
            <a:r>
              <a:rPr dirty="0"/>
              <a:t>big</a:t>
            </a:r>
            <a:r>
              <a:rPr dirty="0" spc="-50"/>
              <a:t> </a:t>
            </a:r>
            <a:r>
              <a:rPr dirty="0" spc="-10"/>
              <a:t>businesses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112259" y="3959859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112259" y="3581400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112259" y="3202939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112259" y="2824479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112259" y="2443479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112259" y="2065020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112259" y="1686560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112259" y="1308100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 h="0">
                <a:moveTo>
                  <a:pt x="0" y="0"/>
                </a:moveTo>
                <a:lnTo>
                  <a:pt x="45081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4107497" y="4336097"/>
            <a:ext cx="4512945" cy="53340"/>
            <a:chOff x="4107497" y="4336097"/>
            <a:chExt cx="4512945" cy="53340"/>
          </a:xfrm>
        </p:grpSpPr>
        <p:sp>
          <p:nvSpPr>
            <p:cNvPr id="11" name="object 11" descr=""/>
            <p:cNvSpPr/>
            <p:nvPr/>
          </p:nvSpPr>
          <p:spPr>
            <a:xfrm>
              <a:off x="4112259" y="4340859"/>
              <a:ext cx="4508500" cy="48260"/>
            </a:xfrm>
            <a:custGeom>
              <a:avLst/>
              <a:gdLst/>
              <a:ahLst/>
              <a:cxnLst/>
              <a:rect l="l" t="t" r="r" b="b"/>
              <a:pathLst>
                <a:path w="4508500" h="48260">
                  <a:moveTo>
                    <a:pt x="0" y="0"/>
                  </a:moveTo>
                  <a:lnTo>
                    <a:pt x="4508106" y="0"/>
                  </a:lnTo>
                </a:path>
                <a:path w="450850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823459" y="43408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37199" y="43408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48399" y="43408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959599" y="43408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670800" y="43408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84539" y="434085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232909" y="1685289"/>
            <a:ext cx="4272280" cy="2275840"/>
          </a:xfrm>
          <a:custGeom>
            <a:avLst/>
            <a:gdLst/>
            <a:ahLst/>
            <a:cxnLst/>
            <a:rect l="l" t="t" r="r" b="b"/>
            <a:pathLst>
              <a:path w="4272280" h="2275840">
                <a:moveTo>
                  <a:pt x="0" y="0"/>
                </a:moveTo>
                <a:lnTo>
                  <a:pt x="1424000" y="304723"/>
                </a:lnTo>
                <a:lnTo>
                  <a:pt x="2848000" y="1516024"/>
                </a:lnTo>
                <a:lnTo>
                  <a:pt x="4272000" y="2275319"/>
                </a:lnTo>
              </a:path>
            </a:pathLst>
          </a:custGeom>
          <a:ln w="28562">
            <a:solidFill>
              <a:srgbClr val="4F81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803650" y="3834890"/>
            <a:ext cx="18351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03650" y="3075938"/>
            <a:ext cx="18351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03650" y="1939034"/>
            <a:ext cx="18351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03650" y="1180082"/>
            <a:ext cx="500380" cy="564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  <a:p>
            <a:pPr marL="325120">
              <a:lnSpc>
                <a:spcPts val="1400"/>
              </a:lnSpc>
            </a:pPr>
            <a:r>
              <a:rPr dirty="0" sz="1200" spc="-25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99331" y="4411115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 b="1">
                <a:solidFill>
                  <a:srgbClr val="575757"/>
                </a:solidFill>
                <a:latin typeface="Arial"/>
                <a:cs typeface="Arial"/>
              </a:rPr>
              <a:t>Dec-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98542" y="4411115"/>
            <a:ext cx="490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solidFill>
                  <a:srgbClr val="575757"/>
                </a:solidFill>
                <a:latin typeface="Arial"/>
                <a:cs typeface="Arial"/>
              </a:rPr>
              <a:t>Mar-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435091" y="4411115"/>
            <a:ext cx="439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Jun-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98540" y="4411115"/>
            <a:ext cx="2671445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  <a:tabLst>
                <a:tab pos="761365" algn="l"/>
                <a:tab pos="1459865" algn="l"/>
                <a:tab pos="2196465" algn="l"/>
              </a:tabLst>
            </a:pP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Sep-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135" b="1">
                <a:solidFill>
                  <a:srgbClr val="575757"/>
                </a:solidFill>
                <a:latin typeface="Arial"/>
                <a:cs typeface="Arial"/>
              </a:rPr>
              <a:t>Dec-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50" b="1">
                <a:solidFill>
                  <a:srgbClr val="575757"/>
                </a:solidFill>
                <a:latin typeface="Arial"/>
                <a:cs typeface="Arial"/>
              </a:rPr>
              <a:t>Mar-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22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Jun-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15"/>
              </a:spcBef>
            </a:pPr>
            <a:r>
              <a:rPr dirty="0" sz="1000" spc="-75">
                <a:latin typeface="Arial"/>
                <a:cs typeface="Arial"/>
              </a:rPr>
              <a:t>Source: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BEISPrompt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Payment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Reports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u="sng" sz="1000" spc="-5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BEIS:prompt </a:t>
            </a:r>
            <a:r>
              <a:rPr dirty="0" u="sng" sz="1000" spc="-4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payment</a:t>
            </a:r>
            <a:r>
              <a:rPr dirty="0" u="sng" sz="1000" spc="-7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3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000" spc="-16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000" spc="-2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4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GOV.UK(www.gov.uk)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754881" y="889508"/>
            <a:ext cx="29959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35" b="1">
                <a:solidFill>
                  <a:srgbClr val="575757"/>
                </a:solidFill>
                <a:latin typeface="Arial"/>
                <a:cs typeface="Arial"/>
              </a:rPr>
              <a:t>ROLLS-</a:t>
            </a:r>
            <a:r>
              <a:rPr dirty="0" sz="1400" spc="-175" b="1">
                <a:solidFill>
                  <a:srgbClr val="575757"/>
                </a:solidFill>
                <a:latin typeface="Arial"/>
                <a:cs typeface="Arial"/>
              </a:rPr>
              <a:t>ROYCEPOWER</a:t>
            </a:r>
            <a:r>
              <a:rPr dirty="0" sz="1400" spc="-130" b="1">
                <a:solidFill>
                  <a:srgbClr val="575757"/>
                </a:solidFill>
                <a:latin typeface="Arial"/>
                <a:cs typeface="Arial"/>
              </a:rPr>
              <a:t> ENGINEERINGPLC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60" y="896620"/>
            <a:ext cx="3241039" cy="173735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3812540" y="765046"/>
            <a:ext cx="710565" cy="3587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 b="1">
                <a:latin typeface="Arial"/>
                <a:cs typeface="Arial"/>
              </a:rPr>
              <a:t>Average </a:t>
            </a:r>
            <a:r>
              <a:rPr dirty="0" sz="1100" spc="-55" b="1">
                <a:latin typeface="Arial"/>
                <a:cs typeface="Arial"/>
              </a:rPr>
              <a:t>Daysto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75" b="1">
                <a:latin typeface="Arial"/>
                <a:cs typeface="Arial"/>
              </a:rPr>
              <a:t>Pay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565140" y="1704340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012940" y="2893060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437270" y="3685540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7620" y="0"/>
            <a:ext cx="9136380" cy="612140"/>
          </a:xfrm>
          <a:custGeom>
            <a:avLst/>
            <a:gdLst/>
            <a:ahLst/>
            <a:cxnLst/>
            <a:rect l="l" t="t" r="r" b="b"/>
            <a:pathLst>
              <a:path w="9136380" h="612140">
                <a:moveTo>
                  <a:pt x="9136380" y="0"/>
                </a:moveTo>
                <a:lnTo>
                  <a:pt x="0" y="0"/>
                </a:lnTo>
                <a:lnTo>
                  <a:pt x="0" y="612101"/>
                </a:lnTo>
                <a:lnTo>
                  <a:pt x="9136380" y="612101"/>
                </a:lnTo>
                <a:lnTo>
                  <a:pt x="913638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2500"/>
              <a:t>Progress:</a:t>
            </a:r>
            <a:r>
              <a:rPr dirty="0" sz="2500" spc="-5"/>
              <a:t> </a:t>
            </a:r>
            <a:r>
              <a:rPr dirty="0" sz="2500" spc="-10"/>
              <a:t>Rolls-</a:t>
            </a:r>
            <a:r>
              <a:rPr dirty="0" sz="2500"/>
              <a:t>Royce</a:t>
            </a:r>
            <a:r>
              <a:rPr dirty="0" sz="2500" spc="85"/>
              <a:t> </a:t>
            </a:r>
            <a:r>
              <a:rPr dirty="0" sz="2500"/>
              <a:t>plc</a:t>
            </a:r>
            <a:r>
              <a:rPr dirty="0" sz="2500" spc="20"/>
              <a:t> </a:t>
            </a:r>
            <a:r>
              <a:rPr dirty="0" sz="2500"/>
              <a:t>80</a:t>
            </a:r>
            <a:r>
              <a:rPr dirty="0" sz="2500" spc="5"/>
              <a:t> </a:t>
            </a:r>
            <a:r>
              <a:rPr dirty="0" sz="2500"/>
              <a:t>days</a:t>
            </a:r>
            <a:r>
              <a:rPr dirty="0" sz="2500" spc="100"/>
              <a:t> </a:t>
            </a:r>
            <a:r>
              <a:rPr dirty="0" sz="2500"/>
              <a:t>to</a:t>
            </a:r>
            <a:r>
              <a:rPr dirty="0" sz="2500" spc="5"/>
              <a:t> </a:t>
            </a:r>
            <a:r>
              <a:rPr dirty="0" sz="2500"/>
              <a:t>50</a:t>
            </a:r>
            <a:r>
              <a:rPr dirty="0" sz="2500" spc="5"/>
              <a:t> </a:t>
            </a:r>
            <a:r>
              <a:rPr dirty="0" sz="2500" spc="-10"/>
              <a:t>days!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5560"/>
            <a:ext cx="8991600" cy="4950460"/>
            <a:chOff x="0" y="35560"/>
            <a:chExt cx="8991600" cy="49504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560"/>
              <a:ext cx="8991599" cy="495045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59" y="4447540"/>
              <a:ext cx="906779" cy="32511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23886" y="1559791"/>
            <a:ext cx="7739380" cy="185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0160">
              <a:lnSpc>
                <a:spcPct val="1183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r>
              <a:rPr dirty="0" sz="20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dirty="0" sz="2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unfair</a:t>
            </a:r>
            <a:r>
              <a:rPr dirty="0" sz="20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slow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dirty="0" sz="20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payments</a:t>
            </a:r>
            <a:r>
              <a:rPr dirty="0" sz="2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0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Arial"/>
              <a:cs typeface="Arial"/>
            </a:endParaRPr>
          </a:p>
          <a:p>
            <a:pPr algn="ctr" marL="299720" marR="281305" indent="-8255">
              <a:lnSpc>
                <a:spcPct val="1183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dirty="0" sz="20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dirty="0" sz="20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supporters</a:t>
            </a:r>
            <a:r>
              <a:rPr dirty="0" sz="20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0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dirty="0" sz="20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20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dirty="0" sz="2000" spc="9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0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dirty="0" sz="2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Arial"/>
                <a:cs typeface="Arial"/>
              </a:rPr>
              <a:t>country</a:t>
            </a:r>
            <a:r>
              <a:rPr dirty="0" sz="20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dirty="0" sz="20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031" rIns="0" bIns="0" rtlCol="0" vert="horz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dirty="0" sz="2800" spc="-150">
                <a:solidFill>
                  <a:srgbClr val="00FF7E"/>
                </a:solidFill>
              </a:rPr>
              <a:t>OurMission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6759" y="378460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 h="0">
                <a:moveTo>
                  <a:pt x="0" y="0"/>
                </a:moveTo>
                <a:lnTo>
                  <a:pt x="5562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286759" y="320040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 h="0">
                <a:moveTo>
                  <a:pt x="0" y="0"/>
                </a:moveTo>
                <a:lnTo>
                  <a:pt x="5562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286759" y="261620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 h="0">
                <a:moveTo>
                  <a:pt x="0" y="0"/>
                </a:moveTo>
                <a:lnTo>
                  <a:pt x="5562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286759" y="203200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 h="0">
                <a:moveTo>
                  <a:pt x="0" y="0"/>
                </a:moveTo>
                <a:lnTo>
                  <a:pt x="5562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286759" y="144780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 h="0">
                <a:moveTo>
                  <a:pt x="0" y="0"/>
                </a:moveTo>
                <a:lnTo>
                  <a:pt x="5562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281997" y="4364037"/>
            <a:ext cx="5567680" cy="53340"/>
            <a:chOff x="3281997" y="4364037"/>
            <a:chExt cx="5567680" cy="53340"/>
          </a:xfrm>
        </p:grpSpPr>
        <p:sp>
          <p:nvSpPr>
            <p:cNvPr id="8" name="object 8" descr=""/>
            <p:cNvSpPr/>
            <p:nvPr/>
          </p:nvSpPr>
          <p:spPr>
            <a:xfrm>
              <a:off x="3286759" y="4368800"/>
              <a:ext cx="5562600" cy="48260"/>
            </a:xfrm>
            <a:custGeom>
              <a:avLst/>
              <a:gdLst/>
              <a:ahLst/>
              <a:cxnLst/>
              <a:rect l="l" t="t" r="r" b="b"/>
              <a:pathLst>
                <a:path w="5562600" h="48260">
                  <a:moveTo>
                    <a:pt x="0" y="0"/>
                  </a:moveTo>
                  <a:lnTo>
                    <a:pt x="5562295" y="0"/>
                  </a:lnTo>
                </a:path>
                <a:path w="556260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65599" y="436880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44439" y="436880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20739" y="436880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99579" y="436880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678419" y="436880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557259" y="436880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3432809" y="1446530"/>
            <a:ext cx="5270500" cy="2806700"/>
          </a:xfrm>
          <a:custGeom>
            <a:avLst/>
            <a:gdLst/>
            <a:ahLst/>
            <a:cxnLst/>
            <a:rect l="l" t="t" r="r" b="b"/>
            <a:pathLst>
              <a:path w="5270500" h="2806700">
                <a:moveTo>
                  <a:pt x="0" y="2222373"/>
                </a:moveTo>
                <a:lnTo>
                  <a:pt x="1756778" y="0"/>
                </a:lnTo>
                <a:lnTo>
                  <a:pt x="3513569" y="2631287"/>
                </a:lnTo>
                <a:lnTo>
                  <a:pt x="5270347" y="2806534"/>
                </a:lnTo>
              </a:path>
            </a:pathLst>
          </a:custGeom>
          <a:ln w="28562">
            <a:solidFill>
              <a:srgbClr val="4F81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977948" y="4243322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77948" y="3658106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04796" y="1905506"/>
            <a:ext cx="262255" cy="144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00681" y="1320290"/>
            <a:ext cx="262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201366" y="444144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 b="1">
                <a:solidFill>
                  <a:srgbClr val="575757"/>
                </a:solidFill>
                <a:latin typeface="Arial"/>
                <a:cs typeface="Arial"/>
              </a:rPr>
              <a:t>Dec-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66998" y="4441442"/>
            <a:ext cx="490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solidFill>
                  <a:srgbClr val="575757"/>
                </a:solidFill>
                <a:latin typeface="Arial"/>
                <a:cs typeface="Arial"/>
              </a:rPr>
              <a:t>Mar-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69968" y="4441442"/>
            <a:ext cx="439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Jun-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84570" y="699514"/>
            <a:ext cx="4822825" cy="572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2380">
              <a:lnSpc>
                <a:spcPts val="1620"/>
              </a:lnSpc>
              <a:spcBef>
                <a:spcPts val="100"/>
              </a:spcBef>
            </a:pPr>
            <a:r>
              <a:rPr dirty="0" sz="1400" spc="-155" b="1">
                <a:solidFill>
                  <a:srgbClr val="585858"/>
                </a:solidFill>
                <a:latin typeface="Arial"/>
                <a:cs typeface="Arial"/>
              </a:rPr>
              <a:t>TENNENTCALEDONIAN</a:t>
            </a:r>
            <a:r>
              <a:rPr dirty="0" sz="1400" spc="-1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65" b="1">
                <a:solidFill>
                  <a:srgbClr val="585858"/>
                </a:solidFill>
                <a:latin typeface="Arial"/>
                <a:cs typeface="Arial"/>
              </a:rPr>
              <a:t>BREWERIESUK</a:t>
            </a:r>
            <a:r>
              <a:rPr dirty="0" sz="1400" spc="-2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LIMITED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dirty="0" sz="1100" spc="-10" b="1">
                <a:solidFill>
                  <a:srgbClr val="585858"/>
                </a:solidFill>
                <a:latin typeface="Arial"/>
                <a:cs typeface="Arial"/>
              </a:rPr>
              <a:t>Average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585858"/>
                </a:solidFill>
                <a:latin typeface="Arial"/>
                <a:cs typeface="Arial"/>
              </a:rPr>
              <a:t>Daysto</a:t>
            </a:r>
            <a:r>
              <a:rPr dirty="0" sz="11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585858"/>
                </a:solidFill>
                <a:latin typeface="Arial"/>
                <a:cs typeface="Arial"/>
              </a:rPr>
              <a:t>Pay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336540" y="1445259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Arial"/>
                <a:cs typeface="Arial"/>
              </a:rPr>
              <a:t>120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341776" y="3731259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40374" y="3999483"/>
            <a:ext cx="3083560" cy="106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0744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dirty="0" sz="1200" spc="-25">
                <a:latin typeface="Arial"/>
                <a:cs typeface="Arial"/>
              </a:rPr>
              <a:t>75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85825" algn="l"/>
                <a:tab pos="1751964" algn="l"/>
                <a:tab pos="2656205" algn="l"/>
              </a:tabLst>
            </a:pP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Sep-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135" b="1">
                <a:solidFill>
                  <a:srgbClr val="575757"/>
                </a:solidFill>
                <a:latin typeface="Arial"/>
                <a:cs typeface="Arial"/>
              </a:rPr>
              <a:t>Dec-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50" b="1">
                <a:solidFill>
                  <a:srgbClr val="575757"/>
                </a:solidFill>
                <a:latin typeface="Arial"/>
                <a:cs typeface="Arial"/>
              </a:rPr>
              <a:t>Mar-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22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Jun-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  <a:p>
            <a:pPr marL="271780" marR="157480">
              <a:lnSpc>
                <a:spcPct val="100000"/>
              </a:lnSpc>
              <a:spcBef>
                <a:spcPts val="720"/>
              </a:spcBef>
            </a:pPr>
            <a:r>
              <a:rPr dirty="0" sz="1000" spc="-75">
                <a:latin typeface="Arial"/>
                <a:cs typeface="Arial"/>
              </a:rPr>
              <a:t>Source: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BEISPrompt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Payment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Reports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u="sng" sz="1000" spc="-6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BEIS:prompt</a:t>
            </a:r>
            <a:r>
              <a:rPr dirty="0" u="sng" sz="1000" spc="-2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4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payment</a:t>
            </a:r>
            <a:r>
              <a:rPr dirty="0" u="sng" sz="1000" spc="-9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3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000" spc="-13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000" spc="-1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4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GOV.UK(www.gov.uk)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52400" y="977912"/>
            <a:ext cx="2435860" cy="1897380"/>
            <a:chOff x="152400" y="977912"/>
            <a:chExt cx="2435860" cy="1897380"/>
          </a:xfrm>
        </p:grpSpPr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77912"/>
              <a:ext cx="2390127" cy="69594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714500"/>
              <a:ext cx="2435847" cy="1160779"/>
            </a:xfrm>
            <a:prstGeom prst="rect">
              <a:avLst/>
            </a:prstGeom>
          </p:spPr>
        </p:pic>
      </p:grpSp>
      <p:sp>
        <p:nvSpPr>
          <p:cNvPr id="30" name="object 30" descr=""/>
          <p:cNvSpPr/>
          <p:nvPr/>
        </p:nvSpPr>
        <p:spPr>
          <a:xfrm>
            <a:off x="0" y="0"/>
            <a:ext cx="9144000" cy="652780"/>
          </a:xfrm>
          <a:custGeom>
            <a:avLst/>
            <a:gdLst/>
            <a:ahLst/>
            <a:cxnLst/>
            <a:rect l="l" t="t" r="r" b="b"/>
            <a:pathLst>
              <a:path w="9144000" h="652780">
                <a:moveTo>
                  <a:pt x="9144000" y="0"/>
                </a:moveTo>
                <a:lnTo>
                  <a:pt x="0" y="0"/>
                </a:lnTo>
                <a:lnTo>
                  <a:pt x="0" y="652297"/>
                </a:lnTo>
                <a:lnTo>
                  <a:pt x="9144000" y="65229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8803" y="89408"/>
            <a:ext cx="59588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Progress: Tennents</a:t>
            </a:r>
            <a:r>
              <a:rPr dirty="0" sz="2400" spc="45"/>
              <a:t> </a:t>
            </a:r>
            <a:r>
              <a:rPr dirty="0" sz="2400"/>
              <a:t>120</a:t>
            </a:r>
            <a:r>
              <a:rPr dirty="0" sz="2400" spc="10"/>
              <a:t> </a:t>
            </a:r>
            <a:r>
              <a:rPr dirty="0" sz="2400"/>
              <a:t>days</a:t>
            </a:r>
            <a:r>
              <a:rPr dirty="0" sz="2400" spc="45"/>
              <a:t> </a:t>
            </a:r>
            <a:r>
              <a:rPr dirty="0" sz="2400"/>
              <a:t>to 72</a:t>
            </a:r>
            <a:r>
              <a:rPr dirty="0" sz="2400" spc="5"/>
              <a:t> </a:t>
            </a:r>
            <a:r>
              <a:rPr dirty="0" sz="2400" spc="-10"/>
              <a:t>days!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02105" y="765046"/>
            <a:ext cx="710565" cy="3587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 b="1">
                <a:solidFill>
                  <a:srgbClr val="585858"/>
                </a:solidFill>
                <a:latin typeface="Arial"/>
                <a:cs typeface="Arial"/>
              </a:rPr>
              <a:t>Average </a:t>
            </a:r>
            <a:r>
              <a:rPr dirty="0" sz="1100" spc="-55" b="1">
                <a:solidFill>
                  <a:srgbClr val="585858"/>
                </a:solidFill>
                <a:latin typeface="Arial"/>
                <a:cs typeface="Arial"/>
              </a:rPr>
              <a:t>Daysto</a:t>
            </a:r>
            <a:r>
              <a:rPr dirty="0" sz="11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585858"/>
                </a:solidFill>
                <a:latin typeface="Arial"/>
                <a:cs typeface="Arial"/>
              </a:rPr>
              <a:t>Pay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34565" y="1268474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Arial"/>
                <a:cs typeface="Arial"/>
              </a:rPr>
              <a:t>174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13067" y="3874514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36467" y="2771138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Arial"/>
                <a:cs typeface="Arial"/>
              </a:rPr>
              <a:t>101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36667" y="3655058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" y="744219"/>
            <a:ext cx="2890519" cy="252221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948554" y="4389628"/>
            <a:ext cx="2908300" cy="64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944" algn="l"/>
                <a:tab pos="1635125" algn="l"/>
                <a:tab pos="2480945" algn="l"/>
              </a:tabLst>
            </a:pP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Sep-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135" b="1">
                <a:solidFill>
                  <a:srgbClr val="575757"/>
                </a:solidFill>
                <a:latin typeface="Arial"/>
                <a:cs typeface="Arial"/>
              </a:rPr>
              <a:t>Dec-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50" b="1">
                <a:solidFill>
                  <a:srgbClr val="575757"/>
                </a:solidFill>
                <a:latin typeface="Arial"/>
                <a:cs typeface="Arial"/>
              </a:rPr>
              <a:t>Mar-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22</a:t>
            </a:r>
            <a:r>
              <a:rPr dirty="0" sz="1200" b="1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Jun-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  <a:p>
            <a:pPr marL="162560" marR="92075">
              <a:lnSpc>
                <a:spcPct val="100000"/>
              </a:lnSpc>
              <a:spcBef>
                <a:spcPts val="1019"/>
              </a:spcBef>
            </a:pPr>
            <a:r>
              <a:rPr dirty="0" sz="1000" spc="-75">
                <a:latin typeface="Arial"/>
                <a:cs typeface="Arial"/>
              </a:rPr>
              <a:t>Source: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BEISPrompt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Payment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Reports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u="sng" sz="1000" spc="-5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BEIS:prompt </a:t>
            </a:r>
            <a:r>
              <a:rPr dirty="0" u="sng" sz="1000" spc="-4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payment</a:t>
            </a:r>
            <a:r>
              <a:rPr dirty="0" u="sng" sz="1000" spc="-7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3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000" spc="-16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000" spc="-20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45">
                <a:solidFill>
                  <a:srgbClr val="003723"/>
                </a:solidFill>
                <a:uFill>
                  <a:solidFill>
                    <a:srgbClr val="003723"/>
                  </a:solidFill>
                </a:uFill>
                <a:latin typeface="Arial"/>
                <a:cs typeface="Arial"/>
              </a:rPr>
              <a:t>GOV.UK(www.gov.uk)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578859" y="1308100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 h="0">
                <a:moveTo>
                  <a:pt x="0" y="0"/>
                </a:moveTo>
                <a:lnTo>
                  <a:pt x="51941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3578859" y="1422088"/>
            <a:ext cx="5194300" cy="2718435"/>
            <a:chOff x="3578859" y="1422088"/>
            <a:chExt cx="5194300" cy="2718435"/>
          </a:xfrm>
        </p:grpSpPr>
        <p:sp>
          <p:nvSpPr>
            <p:cNvPr id="11" name="object 11" descr=""/>
            <p:cNvSpPr/>
            <p:nvPr/>
          </p:nvSpPr>
          <p:spPr>
            <a:xfrm>
              <a:off x="3578859" y="3888740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78859" y="3459480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78859" y="3027680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78859" y="2598419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78859" y="2166620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578859" y="1737360"/>
              <a:ext cx="5194300" cy="0"/>
            </a:xfrm>
            <a:custGeom>
              <a:avLst/>
              <a:gdLst/>
              <a:ahLst/>
              <a:cxnLst/>
              <a:rect l="l" t="t" r="r" b="b"/>
              <a:pathLst>
                <a:path w="5194300" h="0">
                  <a:moveTo>
                    <a:pt x="0" y="0"/>
                  </a:moveTo>
                  <a:lnTo>
                    <a:pt x="5194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714749" y="1436370"/>
              <a:ext cx="4925060" cy="2689860"/>
            </a:xfrm>
            <a:custGeom>
              <a:avLst/>
              <a:gdLst/>
              <a:ahLst/>
              <a:cxnLst/>
              <a:rect l="l" t="t" r="r" b="b"/>
              <a:pathLst>
                <a:path w="4925059" h="2689860">
                  <a:moveTo>
                    <a:pt x="0" y="0"/>
                  </a:moveTo>
                  <a:lnTo>
                    <a:pt x="1640636" y="1569656"/>
                  </a:lnTo>
                  <a:lnTo>
                    <a:pt x="3283813" y="2517038"/>
                  </a:lnTo>
                  <a:lnTo>
                    <a:pt x="4924450" y="2689758"/>
                  </a:lnTo>
                </a:path>
              </a:pathLst>
            </a:custGeom>
            <a:ln w="28562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3574097" y="4315777"/>
            <a:ext cx="5199380" cy="53340"/>
            <a:chOff x="3574097" y="4315777"/>
            <a:chExt cx="5199380" cy="53340"/>
          </a:xfrm>
        </p:grpSpPr>
        <p:sp>
          <p:nvSpPr>
            <p:cNvPr id="19" name="object 19" descr=""/>
            <p:cNvSpPr/>
            <p:nvPr/>
          </p:nvSpPr>
          <p:spPr>
            <a:xfrm>
              <a:off x="3578859" y="4320540"/>
              <a:ext cx="5194300" cy="48260"/>
            </a:xfrm>
            <a:custGeom>
              <a:avLst/>
              <a:gdLst/>
              <a:ahLst/>
              <a:cxnLst/>
              <a:rect l="l" t="t" r="r" b="b"/>
              <a:pathLst>
                <a:path w="5194300" h="48260">
                  <a:moveTo>
                    <a:pt x="0" y="0"/>
                  </a:moveTo>
                  <a:lnTo>
                    <a:pt x="5194185" y="0"/>
                  </a:lnTo>
                </a:path>
                <a:path w="519430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399279" y="432054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219699" y="432054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40119" y="432054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58000" y="432054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678419" y="432054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98839" y="4320540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823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270430" y="4191508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70430" y="3761740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197278" y="2902204"/>
            <a:ext cx="262255" cy="670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193163" y="1609852"/>
            <a:ext cx="262255" cy="1132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160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140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193163" y="1179931"/>
            <a:ext cx="262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solidFill>
                  <a:srgbClr val="575757"/>
                </a:solidFill>
                <a:latin typeface="Arial"/>
                <a:cs typeface="Arial"/>
              </a:rPr>
              <a:t>180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484095" y="4389475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 b="1">
                <a:solidFill>
                  <a:srgbClr val="575757"/>
                </a:solidFill>
                <a:latin typeface="Arial"/>
                <a:cs typeface="Arial"/>
              </a:rPr>
              <a:t>Dec-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91510" y="4389475"/>
            <a:ext cx="490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solidFill>
                  <a:srgbClr val="575757"/>
                </a:solidFill>
                <a:latin typeface="Arial"/>
                <a:cs typeface="Arial"/>
              </a:rPr>
              <a:t>Mar-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136263" y="4389475"/>
            <a:ext cx="439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 b="1">
                <a:solidFill>
                  <a:srgbClr val="575757"/>
                </a:solidFill>
                <a:latin typeface="Arial"/>
                <a:cs typeface="Arial"/>
              </a:rPr>
              <a:t>Jun-</a:t>
            </a:r>
            <a:r>
              <a:rPr dirty="0" sz="1200" spc="-25" b="1">
                <a:solidFill>
                  <a:srgbClr val="575757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424736" y="889508"/>
            <a:ext cx="12033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solidFill>
                  <a:srgbClr val="575757"/>
                </a:solidFill>
                <a:latin typeface="Arial"/>
                <a:cs typeface="Arial"/>
              </a:rPr>
              <a:t>TUI</a:t>
            </a:r>
            <a:r>
              <a:rPr dirty="0" sz="1400" spc="-280" b="1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575757"/>
                </a:solidFill>
                <a:latin typeface="Arial"/>
                <a:cs typeface="Arial"/>
              </a:rPr>
              <a:t>UKLIMITED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7620" y="0"/>
            <a:ext cx="9136380" cy="655320"/>
          </a:xfrm>
          <a:custGeom>
            <a:avLst/>
            <a:gdLst/>
            <a:ahLst/>
            <a:cxnLst/>
            <a:rect l="l" t="t" r="r" b="b"/>
            <a:pathLst>
              <a:path w="9136380" h="655320">
                <a:moveTo>
                  <a:pt x="9136380" y="0"/>
                </a:moveTo>
                <a:lnTo>
                  <a:pt x="0" y="0"/>
                </a:lnTo>
                <a:lnTo>
                  <a:pt x="0" y="655142"/>
                </a:lnTo>
                <a:lnTo>
                  <a:pt x="9136380" y="655142"/>
                </a:lnTo>
                <a:lnTo>
                  <a:pt x="913638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2500"/>
              <a:t>Progress:</a:t>
            </a:r>
            <a:r>
              <a:rPr dirty="0" sz="2500" spc="-20"/>
              <a:t> </a:t>
            </a:r>
            <a:r>
              <a:rPr dirty="0" sz="2500"/>
              <a:t>Tui</a:t>
            </a:r>
            <a:r>
              <a:rPr dirty="0" sz="2500" spc="75"/>
              <a:t> </a:t>
            </a:r>
            <a:r>
              <a:rPr dirty="0" sz="2500"/>
              <a:t>UK</a:t>
            </a:r>
            <a:r>
              <a:rPr dirty="0" sz="2500" spc="-10"/>
              <a:t> </a:t>
            </a:r>
            <a:r>
              <a:rPr dirty="0" sz="2500"/>
              <a:t>Ltd</a:t>
            </a:r>
            <a:r>
              <a:rPr dirty="0" sz="2500" spc="5"/>
              <a:t> </a:t>
            </a:r>
            <a:r>
              <a:rPr dirty="0" sz="2500"/>
              <a:t>174</a:t>
            </a:r>
            <a:r>
              <a:rPr dirty="0" sz="2500" spc="-15"/>
              <a:t> </a:t>
            </a:r>
            <a:r>
              <a:rPr dirty="0" sz="2500"/>
              <a:t>days</a:t>
            </a:r>
            <a:r>
              <a:rPr dirty="0" sz="2500" spc="80"/>
              <a:t> </a:t>
            </a:r>
            <a:r>
              <a:rPr dirty="0" sz="2500"/>
              <a:t>to</a:t>
            </a:r>
            <a:r>
              <a:rPr dirty="0" sz="2500" spc="5"/>
              <a:t> </a:t>
            </a:r>
            <a:r>
              <a:rPr dirty="0" sz="2500"/>
              <a:t>49</a:t>
            </a:r>
            <a:r>
              <a:rPr dirty="0" sz="2500" spc="5"/>
              <a:t> </a:t>
            </a:r>
            <a:r>
              <a:rPr dirty="0" sz="2500" spc="-10"/>
              <a:t>days!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2006600"/>
            <a:ext cx="4638039" cy="28498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972820"/>
            <a:ext cx="2895600" cy="40639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822" y="1097899"/>
            <a:ext cx="2930375" cy="712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454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dirty="0"/>
              <a:t>And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Ugly</a:t>
            </a:r>
            <a:r>
              <a:rPr dirty="0" spc="-30"/>
              <a:t> </a:t>
            </a:r>
            <a:r>
              <a:rPr dirty="0"/>
              <a:t>….</a:t>
            </a:r>
            <a:r>
              <a:rPr dirty="0" spc="-35"/>
              <a:t> </a:t>
            </a:r>
            <a:r>
              <a:rPr dirty="0"/>
              <a:t>When</a:t>
            </a:r>
            <a:r>
              <a:rPr dirty="0" spc="-40"/>
              <a:t> </a:t>
            </a:r>
            <a:r>
              <a:rPr dirty="0"/>
              <a:t>things</a:t>
            </a:r>
            <a:r>
              <a:rPr dirty="0" spc="-15"/>
              <a:t> </a:t>
            </a:r>
            <a:r>
              <a:rPr dirty="0"/>
              <a:t>go</a:t>
            </a:r>
            <a:r>
              <a:rPr dirty="0" spc="-20"/>
              <a:t> </a:t>
            </a:r>
            <a:r>
              <a:rPr dirty="0"/>
              <a:t>very</a:t>
            </a:r>
            <a:r>
              <a:rPr dirty="0" spc="-10"/>
              <a:t> badly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027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Joules</a:t>
            </a:r>
            <a:r>
              <a:rPr dirty="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Ltd</a:t>
            </a:r>
            <a:r>
              <a:rPr dirty="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Invoice</a:t>
            </a:r>
            <a:r>
              <a:rPr dirty="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(Days)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63880" y="4871720"/>
            <a:ext cx="7907020" cy="33020"/>
          </a:xfrm>
          <a:custGeom>
            <a:avLst/>
            <a:gdLst/>
            <a:ahLst/>
            <a:cxnLst/>
            <a:rect l="l" t="t" r="r" b="b"/>
            <a:pathLst>
              <a:path w="7907020" h="33020">
                <a:moveTo>
                  <a:pt x="0" y="0"/>
                </a:moveTo>
                <a:lnTo>
                  <a:pt x="7907020" y="0"/>
                </a:lnTo>
              </a:path>
              <a:path w="7907020" h="33020">
                <a:moveTo>
                  <a:pt x="0" y="0"/>
                </a:moveTo>
                <a:lnTo>
                  <a:pt x="0" y="33019"/>
                </a:lnTo>
              </a:path>
              <a:path w="7907020" h="33020">
                <a:moveTo>
                  <a:pt x="861060" y="0"/>
                </a:moveTo>
                <a:lnTo>
                  <a:pt x="861060" y="33019"/>
                </a:lnTo>
              </a:path>
              <a:path w="7907020" h="33020">
                <a:moveTo>
                  <a:pt x="1724660" y="0"/>
                </a:moveTo>
                <a:lnTo>
                  <a:pt x="1724660" y="33019"/>
                </a:lnTo>
              </a:path>
              <a:path w="7907020" h="33020">
                <a:moveTo>
                  <a:pt x="2588260" y="0"/>
                </a:moveTo>
                <a:lnTo>
                  <a:pt x="2588260" y="33019"/>
                </a:lnTo>
              </a:path>
              <a:path w="7907020" h="33020">
                <a:moveTo>
                  <a:pt x="3449320" y="0"/>
                </a:moveTo>
                <a:lnTo>
                  <a:pt x="3449320" y="33019"/>
                </a:lnTo>
              </a:path>
              <a:path w="7907020" h="33020">
                <a:moveTo>
                  <a:pt x="4312920" y="0"/>
                </a:moveTo>
                <a:lnTo>
                  <a:pt x="4312920" y="33019"/>
                </a:lnTo>
              </a:path>
              <a:path w="7907020" h="33020">
                <a:moveTo>
                  <a:pt x="5176520" y="0"/>
                </a:moveTo>
                <a:lnTo>
                  <a:pt x="5176520" y="33019"/>
                </a:lnTo>
              </a:path>
              <a:path w="7907020" h="33020">
                <a:moveTo>
                  <a:pt x="6037580" y="0"/>
                </a:moveTo>
                <a:lnTo>
                  <a:pt x="6037580" y="33019"/>
                </a:lnTo>
              </a:path>
              <a:path w="7907020" h="33020">
                <a:moveTo>
                  <a:pt x="6901180" y="0"/>
                </a:moveTo>
                <a:lnTo>
                  <a:pt x="6901180" y="33019"/>
                </a:lnTo>
              </a:path>
              <a:path w="7907020" h="33020">
                <a:moveTo>
                  <a:pt x="7762240" y="0"/>
                </a:moveTo>
                <a:lnTo>
                  <a:pt x="7762240" y="330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36269" y="1596389"/>
            <a:ext cx="7762240" cy="2948940"/>
          </a:xfrm>
          <a:custGeom>
            <a:avLst/>
            <a:gdLst/>
            <a:ahLst/>
            <a:cxnLst/>
            <a:rect l="l" t="t" r="r" b="b"/>
            <a:pathLst>
              <a:path w="7762240" h="2948940">
                <a:moveTo>
                  <a:pt x="0" y="2948940"/>
                </a:moveTo>
                <a:lnTo>
                  <a:pt x="861060" y="2867660"/>
                </a:lnTo>
                <a:lnTo>
                  <a:pt x="1724660" y="1965960"/>
                </a:lnTo>
                <a:lnTo>
                  <a:pt x="2730500" y="1557020"/>
                </a:lnTo>
                <a:lnTo>
                  <a:pt x="3449320" y="1229360"/>
                </a:lnTo>
                <a:lnTo>
                  <a:pt x="4312920" y="901700"/>
                </a:lnTo>
                <a:lnTo>
                  <a:pt x="5173980" y="0"/>
                </a:lnTo>
                <a:lnTo>
                  <a:pt x="6182360" y="492760"/>
                </a:lnTo>
                <a:lnTo>
                  <a:pt x="6901180" y="736600"/>
                </a:lnTo>
                <a:lnTo>
                  <a:pt x="7762240" y="16510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3628" y="4377620"/>
            <a:ext cx="127000" cy="55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3628" y="1920932"/>
            <a:ext cx="127000" cy="219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60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55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45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3628" y="1511484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65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3628" y="1102036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70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3034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01/12/2017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35618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01/06/2018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98202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01/12/2018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60786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01/06/2019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23370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01/12/2019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685954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01/06/2020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48538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01/12/2020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411122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01/06/2021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73706" y="4919148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01/12/2021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36631" y="4919154"/>
            <a:ext cx="4730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01/06/202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2140" y="4194809"/>
            <a:ext cx="4794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Joules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239634" y="1299159"/>
            <a:ext cx="11372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Administration </a:t>
            </a:r>
            <a:r>
              <a:rPr dirty="0" sz="1400" b="1">
                <a:latin typeface="Calibri"/>
                <a:cs typeface="Calibri"/>
              </a:rPr>
              <a:t>Jan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8493556" y="1465384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60">
                <a:moveTo>
                  <a:pt x="259304" y="314335"/>
                </a:moveTo>
                <a:lnTo>
                  <a:pt x="157154" y="243609"/>
                </a:lnTo>
                <a:lnTo>
                  <a:pt x="55004" y="314335"/>
                </a:lnTo>
                <a:lnTo>
                  <a:pt x="90363" y="196455"/>
                </a:lnTo>
                <a:lnTo>
                  <a:pt x="0" y="117875"/>
                </a:lnTo>
                <a:lnTo>
                  <a:pt x="117865" y="117875"/>
                </a:lnTo>
                <a:lnTo>
                  <a:pt x="157154" y="0"/>
                </a:lnTo>
                <a:lnTo>
                  <a:pt x="196442" y="117875"/>
                </a:lnTo>
                <a:lnTo>
                  <a:pt x="314308" y="117875"/>
                </a:lnTo>
                <a:lnTo>
                  <a:pt x="223944" y="196455"/>
                </a:lnTo>
                <a:lnTo>
                  <a:pt x="259304" y="314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2223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Miss</a:t>
            </a:r>
            <a:r>
              <a:rPr dirty="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Selfridge</a:t>
            </a:r>
            <a:r>
              <a:rPr dirty="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Retail</a:t>
            </a:r>
            <a:r>
              <a:rPr dirty="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Invoice</a:t>
            </a:r>
            <a:r>
              <a:rPr dirty="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(Days)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69900" y="3992879"/>
            <a:ext cx="8343900" cy="33020"/>
          </a:xfrm>
          <a:custGeom>
            <a:avLst/>
            <a:gdLst/>
            <a:ahLst/>
            <a:cxnLst/>
            <a:rect l="l" t="t" r="r" b="b"/>
            <a:pathLst>
              <a:path w="8343900" h="33020">
                <a:moveTo>
                  <a:pt x="0" y="0"/>
                </a:moveTo>
                <a:lnTo>
                  <a:pt x="8343900" y="0"/>
                </a:lnTo>
              </a:path>
              <a:path w="8343900" h="33020">
                <a:moveTo>
                  <a:pt x="0" y="0"/>
                </a:moveTo>
                <a:lnTo>
                  <a:pt x="0" y="33020"/>
                </a:lnTo>
              </a:path>
              <a:path w="8343900" h="33020">
                <a:moveTo>
                  <a:pt x="1615440" y="0"/>
                </a:moveTo>
                <a:lnTo>
                  <a:pt x="1615440" y="33020"/>
                </a:lnTo>
              </a:path>
              <a:path w="8343900" h="33020">
                <a:moveTo>
                  <a:pt x="3230880" y="0"/>
                </a:moveTo>
                <a:lnTo>
                  <a:pt x="3230880" y="33020"/>
                </a:lnTo>
              </a:path>
              <a:path w="8343900" h="33020">
                <a:moveTo>
                  <a:pt x="4843780" y="0"/>
                </a:moveTo>
                <a:lnTo>
                  <a:pt x="4843780" y="33020"/>
                </a:lnTo>
              </a:path>
              <a:path w="8343900" h="33020">
                <a:moveTo>
                  <a:pt x="6459220" y="0"/>
                </a:moveTo>
                <a:lnTo>
                  <a:pt x="6459220" y="33020"/>
                </a:lnTo>
              </a:path>
              <a:path w="8343900" h="33020">
                <a:moveTo>
                  <a:pt x="8074659" y="0"/>
                </a:moveTo>
                <a:lnTo>
                  <a:pt x="8074659" y="330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5790" y="1187450"/>
            <a:ext cx="8074659" cy="1122680"/>
          </a:xfrm>
          <a:custGeom>
            <a:avLst/>
            <a:gdLst/>
            <a:ahLst/>
            <a:cxnLst/>
            <a:rect l="l" t="t" r="r" b="b"/>
            <a:pathLst>
              <a:path w="8074659" h="1122680">
                <a:moveTo>
                  <a:pt x="0" y="680720"/>
                </a:moveTo>
                <a:lnTo>
                  <a:pt x="1612900" y="802640"/>
                </a:lnTo>
                <a:lnTo>
                  <a:pt x="3228340" y="922020"/>
                </a:lnTo>
                <a:lnTo>
                  <a:pt x="4843780" y="1122680"/>
                </a:lnTo>
                <a:lnTo>
                  <a:pt x="6459220" y="962660"/>
                </a:lnTo>
                <a:lnTo>
                  <a:pt x="8074659" y="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91502" y="2976562"/>
            <a:ext cx="8103234" cy="909955"/>
            <a:chOff x="591502" y="2976562"/>
            <a:chExt cx="8103234" cy="909955"/>
          </a:xfrm>
        </p:grpSpPr>
        <p:sp>
          <p:nvSpPr>
            <p:cNvPr id="7" name="object 7" descr=""/>
            <p:cNvSpPr/>
            <p:nvPr/>
          </p:nvSpPr>
          <p:spPr>
            <a:xfrm>
              <a:off x="605790" y="3150870"/>
              <a:ext cx="8074659" cy="160020"/>
            </a:xfrm>
            <a:custGeom>
              <a:avLst/>
              <a:gdLst/>
              <a:ahLst/>
              <a:cxnLst/>
              <a:rect l="l" t="t" r="r" b="b"/>
              <a:pathLst>
                <a:path w="8074659" h="160020">
                  <a:moveTo>
                    <a:pt x="0" y="81280"/>
                  </a:moveTo>
                  <a:lnTo>
                    <a:pt x="1612900" y="121920"/>
                  </a:lnTo>
                  <a:lnTo>
                    <a:pt x="3228340" y="81280"/>
                  </a:lnTo>
                  <a:lnTo>
                    <a:pt x="4843780" y="160020"/>
                  </a:lnTo>
                  <a:lnTo>
                    <a:pt x="6459220" y="0"/>
                  </a:lnTo>
                  <a:lnTo>
                    <a:pt x="8074659" y="40640"/>
                  </a:lnTo>
                </a:path>
              </a:pathLst>
            </a:custGeom>
            <a:ln w="2857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5790" y="3072130"/>
              <a:ext cx="8074659" cy="800100"/>
            </a:xfrm>
            <a:custGeom>
              <a:avLst/>
              <a:gdLst/>
              <a:ahLst/>
              <a:cxnLst/>
              <a:rect l="l" t="t" r="r" b="b"/>
              <a:pathLst>
                <a:path w="8074659" h="800100">
                  <a:moveTo>
                    <a:pt x="0" y="160019"/>
                  </a:moveTo>
                  <a:lnTo>
                    <a:pt x="1612900" y="0"/>
                  </a:lnTo>
                  <a:lnTo>
                    <a:pt x="3228340" y="119379"/>
                  </a:lnTo>
                  <a:lnTo>
                    <a:pt x="4843780" y="360679"/>
                  </a:lnTo>
                  <a:lnTo>
                    <a:pt x="6459220" y="800099"/>
                  </a:lnTo>
                  <a:lnTo>
                    <a:pt x="8074659" y="680719"/>
                  </a:lnTo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5790" y="2990850"/>
              <a:ext cx="8074659" cy="160020"/>
            </a:xfrm>
            <a:custGeom>
              <a:avLst/>
              <a:gdLst/>
              <a:ahLst/>
              <a:cxnLst/>
              <a:rect l="l" t="t" r="r" b="b"/>
              <a:pathLst>
                <a:path w="8074659" h="160019">
                  <a:moveTo>
                    <a:pt x="0" y="40639"/>
                  </a:moveTo>
                  <a:lnTo>
                    <a:pt x="1612900" y="119379"/>
                  </a:lnTo>
                  <a:lnTo>
                    <a:pt x="3228340" y="160019"/>
                  </a:lnTo>
                  <a:lnTo>
                    <a:pt x="4843780" y="160019"/>
                  </a:lnTo>
                  <a:lnTo>
                    <a:pt x="6459220" y="160019"/>
                  </a:lnTo>
                  <a:lnTo>
                    <a:pt x="8074659" y="0"/>
                  </a:lnTo>
                </a:path>
              </a:pathLst>
            </a:custGeom>
            <a:ln w="28574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5790" y="3470909"/>
              <a:ext cx="8074659" cy="81280"/>
            </a:xfrm>
            <a:custGeom>
              <a:avLst/>
              <a:gdLst/>
              <a:ahLst/>
              <a:cxnLst/>
              <a:rect l="l" t="t" r="r" b="b"/>
              <a:pathLst>
                <a:path w="8074659" h="81279">
                  <a:moveTo>
                    <a:pt x="0" y="81279"/>
                  </a:moveTo>
                  <a:lnTo>
                    <a:pt x="1612900" y="81279"/>
                  </a:lnTo>
                  <a:lnTo>
                    <a:pt x="3228340" y="40639"/>
                  </a:lnTo>
                  <a:lnTo>
                    <a:pt x="4843780" y="40639"/>
                  </a:lnTo>
                  <a:lnTo>
                    <a:pt x="6459220" y="0"/>
                  </a:lnTo>
                  <a:lnTo>
                    <a:pt x="8074659" y="0"/>
                  </a:lnTo>
                </a:path>
              </a:pathLst>
            </a:custGeom>
            <a:ln w="2857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91502" y="2656522"/>
            <a:ext cx="8103234" cy="229235"/>
            <a:chOff x="591502" y="2656522"/>
            <a:chExt cx="8103234" cy="229235"/>
          </a:xfrm>
        </p:grpSpPr>
        <p:sp>
          <p:nvSpPr>
            <p:cNvPr id="12" name="object 12" descr=""/>
            <p:cNvSpPr/>
            <p:nvPr/>
          </p:nvSpPr>
          <p:spPr>
            <a:xfrm>
              <a:off x="605790" y="2830830"/>
              <a:ext cx="4843780" cy="40640"/>
            </a:xfrm>
            <a:custGeom>
              <a:avLst/>
              <a:gdLst/>
              <a:ahLst/>
              <a:cxnLst/>
              <a:rect l="l" t="t" r="r" b="b"/>
              <a:pathLst>
                <a:path w="4843780" h="40639">
                  <a:moveTo>
                    <a:pt x="0" y="0"/>
                  </a:moveTo>
                  <a:lnTo>
                    <a:pt x="1612900" y="40640"/>
                  </a:lnTo>
                  <a:lnTo>
                    <a:pt x="3228340" y="40640"/>
                  </a:lnTo>
                  <a:lnTo>
                    <a:pt x="4843780" y="40640"/>
                  </a:lnTo>
                </a:path>
              </a:pathLst>
            </a:custGeom>
            <a:ln w="2857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5790" y="2670810"/>
              <a:ext cx="8074659" cy="119380"/>
            </a:xfrm>
            <a:custGeom>
              <a:avLst/>
              <a:gdLst/>
              <a:ahLst/>
              <a:cxnLst/>
              <a:rect l="l" t="t" r="r" b="b"/>
              <a:pathLst>
                <a:path w="8074659" h="119380">
                  <a:moveTo>
                    <a:pt x="0" y="119380"/>
                  </a:moveTo>
                  <a:lnTo>
                    <a:pt x="1612900" y="78740"/>
                  </a:lnTo>
                  <a:lnTo>
                    <a:pt x="3228340" y="40640"/>
                  </a:lnTo>
                  <a:lnTo>
                    <a:pt x="4843780" y="78740"/>
                  </a:lnTo>
                  <a:lnTo>
                    <a:pt x="6459220" y="0"/>
                  </a:lnTo>
                  <a:lnTo>
                    <a:pt x="8074659" y="0"/>
                  </a:lnTo>
                </a:path>
              </a:pathLst>
            </a:custGeom>
            <a:ln w="28575">
              <a:solidFill>
                <a:srgbClr val="2C4D7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60350" y="2705172"/>
            <a:ext cx="127000" cy="1350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25" b="1"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25" b="1"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25" b="1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0350" y="2304360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0350" y="1903548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60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0350" y="1502736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70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0350" y="1101924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80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42442" y="4039586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01/03/2018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57273" y="4039586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01/09/2018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72103" y="4039586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01/03/2019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86934" y="4039586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01/09/2019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01764" y="4039586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01/03/2020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416594" y="4039586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01/09/2020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16610" y="43776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073805" y="4199329"/>
            <a:ext cx="1736089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7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MISS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SELFRIDGE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RETAIL </a:t>
            </a:r>
            <a:r>
              <a:rPr dirty="0" sz="1000" spc="-10" b="1">
                <a:latin typeface="Calibri"/>
                <a:cs typeface="Calibri"/>
              </a:rPr>
              <a:t>LIMITED </a:t>
            </a:r>
            <a:r>
              <a:rPr dirty="0" sz="1000" b="1">
                <a:latin typeface="Calibri"/>
                <a:cs typeface="Calibri"/>
              </a:rPr>
              <a:t>BOOHOO.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COM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000" b="1">
                <a:latin typeface="Calibri"/>
                <a:cs typeface="Calibri"/>
              </a:rPr>
              <a:t>JD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SPORTS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3346450" y="43776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603843" y="4199329"/>
            <a:ext cx="1424305" cy="48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7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PRIMARK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STORES</a:t>
            </a:r>
            <a:r>
              <a:rPr dirty="0" sz="1000" spc="-10" b="1">
                <a:latin typeface="Calibri"/>
                <a:cs typeface="Calibri"/>
              </a:rPr>
              <a:t> LIMITED </a:t>
            </a:r>
            <a:r>
              <a:rPr dirty="0" sz="1000" b="1">
                <a:latin typeface="Calibri"/>
                <a:cs typeface="Calibri"/>
              </a:rPr>
              <a:t>NEXT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RETAIL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876290" y="43776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133881" y="4199329"/>
            <a:ext cx="2251710" cy="48514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000" b="1">
                <a:latin typeface="Calibri"/>
                <a:cs typeface="Calibri"/>
              </a:rPr>
              <a:t>THE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BODY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SHOP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INTERNATIONAL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000" spc="-25" b="1">
                <a:latin typeface="Calibri"/>
                <a:cs typeface="Calibri"/>
              </a:rPr>
              <a:t>H&amp;M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816610" y="46088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346450" y="46088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AAC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5876290" y="46088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795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16610" y="48374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2C4D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535940" y="1527809"/>
            <a:ext cx="10566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Miss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Selfridge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8493556" y="1351085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60">
                <a:moveTo>
                  <a:pt x="259304" y="314335"/>
                </a:moveTo>
                <a:lnTo>
                  <a:pt x="157154" y="243609"/>
                </a:lnTo>
                <a:lnTo>
                  <a:pt x="55004" y="314335"/>
                </a:lnTo>
                <a:lnTo>
                  <a:pt x="90363" y="196455"/>
                </a:lnTo>
                <a:lnTo>
                  <a:pt x="0" y="117875"/>
                </a:lnTo>
                <a:lnTo>
                  <a:pt x="117865" y="117875"/>
                </a:lnTo>
                <a:lnTo>
                  <a:pt x="157154" y="0"/>
                </a:lnTo>
                <a:lnTo>
                  <a:pt x="196442" y="117875"/>
                </a:lnTo>
                <a:lnTo>
                  <a:pt x="314308" y="117875"/>
                </a:lnTo>
                <a:lnTo>
                  <a:pt x="223944" y="196455"/>
                </a:lnTo>
                <a:lnTo>
                  <a:pt x="259304" y="314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7774940" y="1706879"/>
            <a:ext cx="113728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Arcadia Administration </a:t>
            </a:r>
            <a:r>
              <a:rPr dirty="0" sz="1400" b="1">
                <a:latin typeface="Calibri"/>
                <a:cs typeface="Calibri"/>
              </a:rPr>
              <a:t>Nov </a:t>
            </a:r>
            <a:r>
              <a:rPr dirty="0" sz="1400" spc="-20" b="1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027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Debenhams</a:t>
            </a:r>
            <a:r>
              <a:rPr dirty="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Retail</a:t>
            </a:r>
            <a:r>
              <a:rPr dirty="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Invoice</a:t>
            </a:r>
            <a:r>
              <a:rPr dirty="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(Days)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69900" y="4356100"/>
            <a:ext cx="8343900" cy="33020"/>
          </a:xfrm>
          <a:custGeom>
            <a:avLst/>
            <a:gdLst/>
            <a:ahLst/>
            <a:cxnLst/>
            <a:rect l="l" t="t" r="r" b="b"/>
            <a:pathLst>
              <a:path w="8343900" h="33020">
                <a:moveTo>
                  <a:pt x="0" y="0"/>
                </a:moveTo>
                <a:lnTo>
                  <a:pt x="8343900" y="0"/>
                </a:lnTo>
              </a:path>
              <a:path w="8343900" h="33020">
                <a:moveTo>
                  <a:pt x="0" y="0"/>
                </a:moveTo>
                <a:lnTo>
                  <a:pt x="0" y="33020"/>
                </a:lnTo>
              </a:path>
              <a:path w="8343900" h="33020">
                <a:moveTo>
                  <a:pt x="1615440" y="0"/>
                </a:moveTo>
                <a:lnTo>
                  <a:pt x="1615440" y="33020"/>
                </a:lnTo>
              </a:path>
              <a:path w="8343900" h="33020">
                <a:moveTo>
                  <a:pt x="3230880" y="0"/>
                </a:moveTo>
                <a:lnTo>
                  <a:pt x="3230880" y="33020"/>
                </a:lnTo>
              </a:path>
              <a:path w="8343900" h="33020">
                <a:moveTo>
                  <a:pt x="4843780" y="0"/>
                </a:moveTo>
                <a:lnTo>
                  <a:pt x="4843780" y="33020"/>
                </a:lnTo>
              </a:path>
              <a:path w="8343900" h="33020">
                <a:moveTo>
                  <a:pt x="6459220" y="0"/>
                </a:moveTo>
                <a:lnTo>
                  <a:pt x="6459220" y="33020"/>
                </a:lnTo>
              </a:path>
              <a:path w="8343900" h="33020">
                <a:moveTo>
                  <a:pt x="8074659" y="0"/>
                </a:moveTo>
                <a:lnTo>
                  <a:pt x="8074659" y="330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5790" y="1314450"/>
            <a:ext cx="8074659" cy="1521460"/>
          </a:xfrm>
          <a:custGeom>
            <a:avLst/>
            <a:gdLst/>
            <a:ahLst/>
            <a:cxnLst/>
            <a:rect l="l" t="t" r="r" b="b"/>
            <a:pathLst>
              <a:path w="8074659" h="1521460">
                <a:moveTo>
                  <a:pt x="0" y="381000"/>
                </a:moveTo>
                <a:lnTo>
                  <a:pt x="1612900" y="0"/>
                </a:lnTo>
                <a:lnTo>
                  <a:pt x="3228340" y="632460"/>
                </a:lnTo>
                <a:lnTo>
                  <a:pt x="4843780" y="1203960"/>
                </a:lnTo>
                <a:lnTo>
                  <a:pt x="6459220" y="1521460"/>
                </a:lnTo>
                <a:lnTo>
                  <a:pt x="8074659" y="114046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91502" y="3075622"/>
            <a:ext cx="8103234" cy="534035"/>
            <a:chOff x="591502" y="3075622"/>
            <a:chExt cx="8103234" cy="534035"/>
          </a:xfrm>
        </p:grpSpPr>
        <p:sp>
          <p:nvSpPr>
            <p:cNvPr id="7" name="object 7" descr=""/>
            <p:cNvSpPr/>
            <p:nvPr/>
          </p:nvSpPr>
          <p:spPr>
            <a:xfrm>
              <a:off x="605790" y="3343910"/>
              <a:ext cx="8074659" cy="251460"/>
            </a:xfrm>
            <a:custGeom>
              <a:avLst/>
              <a:gdLst/>
              <a:ahLst/>
              <a:cxnLst/>
              <a:rect l="l" t="t" r="r" b="b"/>
              <a:pathLst>
                <a:path w="8074659" h="251460">
                  <a:moveTo>
                    <a:pt x="0" y="124460"/>
                  </a:moveTo>
                  <a:lnTo>
                    <a:pt x="1612900" y="187960"/>
                  </a:lnTo>
                  <a:lnTo>
                    <a:pt x="3228340" y="124460"/>
                  </a:lnTo>
                  <a:lnTo>
                    <a:pt x="4843780" y="251460"/>
                  </a:lnTo>
                  <a:lnTo>
                    <a:pt x="6459220" y="0"/>
                  </a:lnTo>
                  <a:lnTo>
                    <a:pt x="8074659" y="63500"/>
                  </a:lnTo>
                </a:path>
              </a:pathLst>
            </a:custGeom>
            <a:ln w="2857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5790" y="3089910"/>
              <a:ext cx="8074659" cy="254000"/>
            </a:xfrm>
            <a:custGeom>
              <a:avLst/>
              <a:gdLst/>
              <a:ahLst/>
              <a:cxnLst/>
              <a:rect l="l" t="t" r="r" b="b"/>
              <a:pathLst>
                <a:path w="8074659" h="254000">
                  <a:moveTo>
                    <a:pt x="0" y="63500"/>
                  </a:moveTo>
                  <a:lnTo>
                    <a:pt x="1612900" y="190500"/>
                  </a:lnTo>
                  <a:lnTo>
                    <a:pt x="3228340" y="254000"/>
                  </a:lnTo>
                  <a:lnTo>
                    <a:pt x="4843780" y="254000"/>
                  </a:lnTo>
                  <a:lnTo>
                    <a:pt x="6459220" y="254000"/>
                  </a:lnTo>
                  <a:lnTo>
                    <a:pt x="8074659" y="0"/>
                  </a:lnTo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5790" y="3343910"/>
              <a:ext cx="8074659" cy="63500"/>
            </a:xfrm>
            <a:custGeom>
              <a:avLst/>
              <a:gdLst/>
              <a:ahLst/>
              <a:cxnLst/>
              <a:rect l="l" t="t" r="r" b="b"/>
              <a:pathLst>
                <a:path w="8074659" h="63500">
                  <a:moveTo>
                    <a:pt x="0" y="63500"/>
                  </a:moveTo>
                  <a:lnTo>
                    <a:pt x="1612900" y="63500"/>
                  </a:lnTo>
                  <a:lnTo>
                    <a:pt x="3228340" y="0"/>
                  </a:lnTo>
                  <a:lnTo>
                    <a:pt x="4843780" y="63500"/>
                  </a:lnTo>
                  <a:lnTo>
                    <a:pt x="6459220" y="63500"/>
                  </a:lnTo>
                  <a:lnTo>
                    <a:pt x="8074659" y="0"/>
                  </a:lnTo>
                </a:path>
              </a:pathLst>
            </a:custGeom>
            <a:ln w="2857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605790" y="3849370"/>
            <a:ext cx="8074659" cy="127000"/>
          </a:xfrm>
          <a:custGeom>
            <a:avLst/>
            <a:gdLst/>
            <a:ahLst/>
            <a:cxnLst/>
            <a:rect l="l" t="t" r="r" b="b"/>
            <a:pathLst>
              <a:path w="8074659" h="127000">
                <a:moveTo>
                  <a:pt x="0" y="126999"/>
                </a:moveTo>
                <a:lnTo>
                  <a:pt x="1612900" y="126999"/>
                </a:lnTo>
                <a:lnTo>
                  <a:pt x="3228340" y="63499"/>
                </a:lnTo>
                <a:lnTo>
                  <a:pt x="4843780" y="63499"/>
                </a:lnTo>
                <a:lnTo>
                  <a:pt x="6459220" y="0"/>
                </a:lnTo>
                <a:lnTo>
                  <a:pt x="8074659" y="0"/>
                </a:lnTo>
              </a:path>
            </a:pathLst>
          </a:custGeom>
          <a:ln w="28575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0350" y="2369713"/>
            <a:ext cx="127000" cy="204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45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00" spc="-25" b="1"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800" spc="-25" b="1"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00" spc="-25" b="1"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00" spc="-25" b="1"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00" spc="-25" b="1"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00" spc="-25" b="1"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0350" y="2052721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0350" y="1735729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55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0350" y="1101745"/>
            <a:ext cx="127000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65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800" spc="-25" b="1">
                <a:latin typeface="Calibri"/>
                <a:cs typeface="Calibri"/>
              </a:rPr>
              <a:t>60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2442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01/03/2018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57273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01/09/2018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72103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01/03/2019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86934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01/09/2019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01764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01/03/2020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416594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01/09/2020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791209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048678" y="4640640"/>
            <a:ext cx="15690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DEBENHAMS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RETAIL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762250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3019190" y="4640640"/>
            <a:ext cx="14243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PRIMARK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STORES</a:t>
            </a:r>
            <a:r>
              <a:rPr dirty="0" sz="1000" spc="-10" b="1">
                <a:latin typeface="Calibri"/>
                <a:cs typeface="Calibri"/>
              </a:rPr>
              <a:t> 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588509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846001" y="4640640"/>
            <a:ext cx="13125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BOOHOO.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COM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6305550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6561752" y="4640640"/>
            <a:ext cx="11588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NEXT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RETAIL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7867650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795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8123766" y="4640640"/>
            <a:ext cx="2857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latin typeface="Calibri"/>
                <a:cs typeface="Calibri"/>
              </a:rPr>
              <a:t>M&amp;S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5898" y="1756408"/>
            <a:ext cx="1364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Debenhams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Retail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41625" y="1908783"/>
            <a:ext cx="11372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Administration </a:t>
            </a:r>
            <a:r>
              <a:rPr dirty="0" sz="1400" b="1">
                <a:latin typeface="Calibri"/>
                <a:cs typeface="Calibri"/>
              </a:rPr>
              <a:t>Dec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8478316" y="2026721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60">
                <a:moveTo>
                  <a:pt x="259304" y="314335"/>
                </a:moveTo>
                <a:lnTo>
                  <a:pt x="157154" y="243609"/>
                </a:lnTo>
                <a:lnTo>
                  <a:pt x="55004" y="314335"/>
                </a:lnTo>
                <a:lnTo>
                  <a:pt x="90363" y="196459"/>
                </a:lnTo>
                <a:lnTo>
                  <a:pt x="0" y="117879"/>
                </a:lnTo>
                <a:lnTo>
                  <a:pt x="117865" y="117879"/>
                </a:lnTo>
                <a:lnTo>
                  <a:pt x="157154" y="0"/>
                </a:lnTo>
                <a:lnTo>
                  <a:pt x="196442" y="117879"/>
                </a:lnTo>
                <a:lnTo>
                  <a:pt x="314308" y="117879"/>
                </a:lnTo>
                <a:lnTo>
                  <a:pt x="223944" y="196459"/>
                </a:lnTo>
                <a:lnTo>
                  <a:pt x="259304" y="314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118109"/>
            <a:ext cx="40678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Midas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dirty="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Ltd</a:t>
            </a:r>
            <a:r>
              <a:rPr dirty="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r>
              <a:rPr dirty="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2021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Invoice</a:t>
            </a:r>
            <a:r>
              <a:rPr dirty="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(Days)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74637" y="1493837"/>
            <a:ext cx="8543925" cy="2668905"/>
            <a:chOff x="274637" y="1493837"/>
            <a:chExt cx="8543925" cy="2668905"/>
          </a:xfrm>
        </p:grpSpPr>
        <p:sp>
          <p:nvSpPr>
            <p:cNvPr id="5" name="object 5" descr=""/>
            <p:cNvSpPr/>
            <p:nvPr/>
          </p:nvSpPr>
          <p:spPr>
            <a:xfrm>
              <a:off x="279400" y="4127500"/>
              <a:ext cx="8534400" cy="30480"/>
            </a:xfrm>
            <a:custGeom>
              <a:avLst/>
              <a:gdLst/>
              <a:ahLst/>
              <a:cxnLst/>
              <a:rect l="l" t="t" r="r" b="b"/>
              <a:pathLst>
                <a:path w="8534400" h="30479">
                  <a:moveTo>
                    <a:pt x="0" y="0"/>
                  </a:moveTo>
                  <a:lnTo>
                    <a:pt x="8534400" y="0"/>
                  </a:lnTo>
                </a:path>
                <a:path w="8534400" h="30479">
                  <a:moveTo>
                    <a:pt x="0" y="0"/>
                  </a:moveTo>
                  <a:lnTo>
                    <a:pt x="0" y="30480"/>
                  </a:lnTo>
                </a:path>
                <a:path w="8534400" h="30479">
                  <a:moveTo>
                    <a:pt x="932180" y="0"/>
                  </a:moveTo>
                  <a:lnTo>
                    <a:pt x="932180" y="30480"/>
                  </a:lnTo>
                </a:path>
                <a:path w="8534400" h="30479">
                  <a:moveTo>
                    <a:pt x="1861820" y="0"/>
                  </a:moveTo>
                  <a:lnTo>
                    <a:pt x="1861820" y="30480"/>
                  </a:lnTo>
                </a:path>
                <a:path w="8534400" h="30479">
                  <a:moveTo>
                    <a:pt x="2794000" y="0"/>
                  </a:moveTo>
                  <a:lnTo>
                    <a:pt x="2794000" y="30480"/>
                  </a:lnTo>
                </a:path>
                <a:path w="8534400" h="30479">
                  <a:moveTo>
                    <a:pt x="3723640" y="0"/>
                  </a:moveTo>
                  <a:lnTo>
                    <a:pt x="3723640" y="30480"/>
                  </a:lnTo>
                </a:path>
                <a:path w="8534400" h="30479">
                  <a:moveTo>
                    <a:pt x="4655820" y="0"/>
                  </a:moveTo>
                  <a:lnTo>
                    <a:pt x="4655820" y="30480"/>
                  </a:lnTo>
                </a:path>
                <a:path w="8534400" h="30479">
                  <a:moveTo>
                    <a:pt x="5585460" y="0"/>
                  </a:moveTo>
                  <a:lnTo>
                    <a:pt x="5585460" y="30480"/>
                  </a:lnTo>
                </a:path>
                <a:path w="8534400" h="30479">
                  <a:moveTo>
                    <a:pt x="6517640" y="0"/>
                  </a:moveTo>
                  <a:lnTo>
                    <a:pt x="6517640" y="30480"/>
                  </a:lnTo>
                </a:path>
                <a:path w="8534400" h="30479">
                  <a:moveTo>
                    <a:pt x="7447280" y="0"/>
                  </a:moveTo>
                  <a:lnTo>
                    <a:pt x="7447280" y="30480"/>
                  </a:lnTo>
                </a:path>
                <a:path w="8534400" h="30479">
                  <a:moveTo>
                    <a:pt x="8379459" y="0"/>
                  </a:moveTo>
                  <a:lnTo>
                    <a:pt x="8379459" y="304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6869" y="3148329"/>
              <a:ext cx="8379459" cy="977900"/>
            </a:xfrm>
            <a:custGeom>
              <a:avLst/>
              <a:gdLst/>
              <a:ahLst/>
              <a:cxnLst/>
              <a:rect l="l" t="t" r="r" b="b"/>
              <a:pathLst>
                <a:path w="8379459" h="977900">
                  <a:moveTo>
                    <a:pt x="0" y="558800"/>
                  </a:moveTo>
                  <a:lnTo>
                    <a:pt x="932180" y="558800"/>
                  </a:lnTo>
                  <a:lnTo>
                    <a:pt x="1861820" y="652780"/>
                  </a:lnTo>
                  <a:lnTo>
                    <a:pt x="2794000" y="373380"/>
                  </a:lnTo>
                  <a:lnTo>
                    <a:pt x="3723640" y="93979"/>
                  </a:lnTo>
                  <a:lnTo>
                    <a:pt x="4655820" y="0"/>
                  </a:lnTo>
                  <a:lnTo>
                    <a:pt x="5585460" y="883919"/>
                  </a:lnTo>
                  <a:lnTo>
                    <a:pt x="6517640" y="792480"/>
                  </a:lnTo>
                  <a:lnTo>
                    <a:pt x="7447280" y="977900"/>
                  </a:lnTo>
                  <a:lnTo>
                    <a:pt x="8379459" y="652780"/>
                  </a:lnTo>
                </a:path>
              </a:pathLst>
            </a:custGeom>
            <a:ln w="285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6869" y="2543810"/>
              <a:ext cx="8379459" cy="929640"/>
            </a:xfrm>
            <a:custGeom>
              <a:avLst/>
              <a:gdLst/>
              <a:ahLst/>
              <a:cxnLst/>
              <a:rect l="l" t="t" r="r" b="b"/>
              <a:pathLst>
                <a:path w="8379459" h="929639">
                  <a:moveTo>
                    <a:pt x="0" y="0"/>
                  </a:moveTo>
                  <a:lnTo>
                    <a:pt x="932180" y="0"/>
                  </a:lnTo>
                  <a:lnTo>
                    <a:pt x="1861820" y="370840"/>
                  </a:lnTo>
                  <a:lnTo>
                    <a:pt x="2794000" y="558800"/>
                  </a:lnTo>
                  <a:lnTo>
                    <a:pt x="3723640" y="789940"/>
                  </a:lnTo>
                  <a:lnTo>
                    <a:pt x="4655820" y="789940"/>
                  </a:lnTo>
                  <a:lnTo>
                    <a:pt x="5585460" y="789940"/>
                  </a:lnTo>
                  <a:lnTo>
                    <a:pt x="6517640" y="883919"/>
                  </a:lnTo>
                  <a:lnTo>
                    <a:pt x="7447280" y="838200"/>
                  </a:lnTo>
                  <a:lnTo>
                    <a:pt x="8379459" y="929640"/>
                  </a:lnTo>
                </a:path>
              </a:pathLst>
            </a:custGeom>
            <a:ln w="2857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6869" y="2076450"/>
              <a:ext cx="8379459" cy="838200"/>
            </a:xfrm>
            <a:custGeom>
              <a:avLst/>
              <a:gdLst/>
              <a:ahLst/>
              <a:cxnLst/>
              <a:rect l="l" t="t" r="r" b="b"/>
              <a:pathLst>
                <a:path w="8379459" h="838200">
                  <a:moveTo>
                    <a:pt x="0" y="0"/>
                  </a:moveTo>
                  <a:lnTo>
                    <a:pt x="932180" y="187960"/>
                  </a:lnTo>
                  <a:lnTo>
                    <a:pt x="1861820" y="652780"/>
                  </a:lnTo>
                  <a:lnTo>
                    <a:pt x="2794000" y="746760"/>
                  </a:lnTo>
                  <a:lnTo>
                    <a:pt x="3723640" y="607060"/>
                  </a:lnTo>
                  <a:lnTo>
                    <a:pt x="4655820" y="652780"/>
                  </a:lnTo>
                  <a:lnTo>
                    <a:pt x="5585460" y="746760"/>
                  </a:lnTo>
                  <a:lnTo>
                    <a:pt x="6517640" y="838200"/>
                  </a:lnTo>
                  <a:lnTo>
                    <a:pt x="7447280" y="792480"/>
                  </a:lnTo>
                  <a:lnTo>
                    <a:pt x="8379459" y="838200"/>
                  </a:lnTo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6869" y="2449830"/>
              <a:ext cx="8379459" cy="1071880"/>
            </a:xfrm>
            <a:custGeom>
              <a:avLst/>
              <a:gdLst/>
              <a:ahLst/>
              <a:cxnLst/>
              <a:rect l="l" t="t" r="r" b="b"/>
              <a:pathLst>
                <a:path w="8379459" h="1071879">
                  <a:moveTo>
                    <a:pt x="0" y="373380"/>
                  </a:moveTo>
                  <a:lnTo>
                    <a:pt x="932180" y="513080"/>
                  </a:lnTo>
                  <a:lnTo>
                    <a:pt x="1861820" y="279400"/>
                  </a:lnTo>
                  <a:lnTo>
                    <a:pt x="2794000" y="373380"/>
                  </a:lnTo>
                  <a:lnTo>
                    <a:pt x="3723640" y="0"/>
                  </a:lnTo>
                  <a:lnTo>
                    <a:pt x="4655820" y="93980"/>
                  </a:lnTo>
                  <a:lnTo>
                    <a:pt x="5585460" y="185420"/>
                  </a:lnTo>
                  <a:lnTo>
                    <a:pt x="6517640" y="233680"/>
                  </a:lnTo>
                  <a:lnTo>
                    <a:pt x="7447280" y="977900"/>
                  </a:lnTo>
                  <a:lnTo>
                    <a:pt x="8379459" y="1071880"/>
                  </a:lnTo>
                </a:path>
              </a:pathLst>
            </a:custGeom>
            <a:ln w="2857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6869" y="2495550"/>
              <a:ext cx="8379459" cy="886460"/>
            </a:xfrm>
            <a:custGeom>
              <a:avLst/>
              <a:gdLst/>
              <a:ahLst/>
              <a:cxnLst/>
              <a:rect l="l" t="t" r="r" b="b"/>
              <a:pathLst>
                <a:path w="8379459" h="886460">
                  <a:moveTo>
                    <a:pt x="0" y="0"/>
                  </a:moveTo>
                  <a:lnTo>
                    <a:pt x="932180" y="513080"/>
                  </a:lnTo>
                  <a:lnTo>
                    <a:pt x="1861820" y="698500"/>
                  </a:lnTo>
                  <a:lnTo>
                    <a:pt x="2794000" y="886460"/>
                  </a:lnTo>
                  <a:lnTo>
                    <a:pt x="3723640" y="792480"/>
                  </a:lnTo>
                  <a:lnTo>
                    <a:pt x="4655820" y="698500"/>
                  </a:lnTo>
                  <a:lnTo>
                    <a:pt x="5585460" y="607060"/>
                  </a:lnTo>
                  <a:lnTo>
                    <a:pt x="6517640" y="746760"/>
                  </a:lnTo>
                  <a:lnTo>
                    <a:pt x="7447280" y="746760"/>
                  </a:lnTo>
                  <a:lnTo>
                    <a:pt x="8379459" y="792480"/>
                  </a:lnTo>
                </a:path>
              </a:pathLst>
            </a:custGeom>
            <a:ln w="2857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56869" y="1517650"/>
              <a:ext cx="5585460" cy="792480"/>
            </a:xfrm>
            <a:custGeom>
              <a:avLst/>
              <a:gdLst/>
              <a:ahLst/>
              <a:cxnLst/>
              <a:rect l="l" t="t" r="r" b="b"/>
              <a:pathLst>
                <a:path w="5585460" h="792480">
                  <a:moveTo>
                    <a:pt x="0" y="792480"/>
                  </a:moveTo>
                  <a:lnTo>
                    <a:pt x="932180" y="746760"/>
                  </a:lnTo>
                  <a:lnTo>
                    <a:pt x="1861820" y="558800"/>
                  </a:lnTo>
                  <a:lnTo>
                    <a:pt x="2794000" y="419100"/>
                  </a:lnTo>
                  <a:lnTo>
                    <a:pt x="3723640" y="0"/>
                  </a:lnTo>
                  <a:lnTo>
                    <a:pt x="4655820" y="373380"/>
                  </a:lnTo>
                  <a:lnTo>
                    <a:pt x="5585460" y="373380"/>
                  </a:lnTo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9851" y="4040959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851" y="3575326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9851" y="3109694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851" y="2644061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9851" y="2178428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851" y="1712795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60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4946" y="4173039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01/07/2018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18789" y="4173039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01/07/2020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473834" y="4173044"/>
            <a:ext cx="4730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01/01/202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035050" y="45123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517390" y="45123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35050" y="47409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517390" y="47409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035050" y="49720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AAC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025907" y="4173039"/>
            <a:ext cx="2385695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2975" algn="l"/>
                <a:tab pos="1874520" algn="l"/>
              </a:tabLst>
            </a:pPr>
            <a:r>
              <a:rPr dirty="0" sz="800" spc="-10" b="1">
                <a:latin typeface="Calibri"/>
                <a:cs typeface="Calibri"/>
              </a:rPr>
              <a:t>01/01/2019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01/07/2019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01/01/2020</a:t>
            </a:r>
            <a:endParaRPr sz="800">
              <a:latin typeface="Calibri"/>
              <a:cs typeface="Calibri"/>
            </a:endParaRPr>
          </a:p>
          <a:p>
            <a:pPr marL="278130" marR="283845">
              <a:lnSpc>
                <a:spcPct val="150700"/>
              </a:lnSpc>
              <a:spcBef>
                <a:spcPts val="295"/>
              </a:spcBef>
            </a:pPr>
            <a:r>
              <a:rPr dirty="0" sz="1000" b="1">
                <a:latin typeface="Calibri"/>
                <a:cs typeface="Calibri"/>
              </a:rPr>
              <a:t>AMEY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GROUP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SERVICES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 </a:t>
            </a:r>
            <a:r>
              <a:rPr dirty="0" sz="1000" b="1">
                <a:latin typeface="Calibri"/>
                <a:cs typeface="Calibri"/>
              </a:rPr>
              <a:t>BALFOUR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BEATTY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GROUP</a:t>
            </a:r>
            <a:r>
              <a:rPr dirty="0" sz="1000" spc="-10" b="1">
                <a:latin typeface="Calibri"/>
                <a:cs typeface="Calibri"/>
              </a:rPr>
              <a:t> LIMITED </a:t>
            </a:r>
            <a:r>
              <a:rPr dirty="0" sz="1000" b="1">
                <a:latin typeface="Calibri"/>
                <a:cs typeface="Calibri"/>
              </a:rPr>
              <a:t>MACE</a:t>
            </a:r>
            <a:r>
              <a:rPr dirty="0" sz="1000" spc="-10" b="1">
                <a:latin typeface="Calibri"/>
                <a:cs typeface="Calibri"/>
              </a:rPr>
              <a:t> 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4517390" y="49720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4749750" y="4173039"/>
            <a:ext cx="3316604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2975" algn="l"/>
                <a:tab pos="1874520" algn="l"/>
                <a:tab pos="2805430" algn="l"/>
              </a:tabLst>
            </a:pPr>
            <a:r>
              <a:rPr dirty="0" sz="800" spc="-10" b="1">
                <a:latin typeface="Calibri"/>
                <a:cs typeface="Calibri"/>
              </a:rPr>
              <a:t>01/01/2021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01/07/2021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01/01/2022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01/07/2022</a:t>
            </a:r>
            <a:endParaRPr sz="800">
              <a:latin typeface="Calibri"/>
              <a:cs typeface="Calibri"/>
            </a:endParaRPr>
          </a:p>
          <a:p>
            <a:pPr marL="36195" marR="95250">
              <a:lnSpc>
                <a:spcPct val="150700"/>
              </a:lnSpc>
              <a:spcBef>
                <a:spcPts val="295"/>
              </a:spcBef>
            </a:pPr>
            <a:r>
              <a:rPr dirty="0" sz="1000" b="1">
                <a:latin typeface="Calibri"/>
                <a:cs typeface="Calibri"/>
              </a:rPr>
              <a:t>MORGAN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SINDALL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CONSTRUCTION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&amp;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INFRASTRUCTURE</a:t>
            </a:r>
            <a:r>
              <a:rPr dirty="0" sz="1000" spc="-25" b="1">
                <a:latin typeface="Calibri"/>
                <a:cs typeface="Calibri"/>
              </a:rPr>
              <a:t> LTD </a:t>
            </a:r>
            <a:r>
              <a:rPr dirty="0" sz="1000" b="1">
                <a:latin typeface="Calibri"/>
                <a:cs typeface="Calibri"/>
              </a:rPr>
              <a:t>TARMAC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TRADING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610"/>
              </a:spcBef>
            </a:pPr>
            <a:r>
              <a:rPr dirty="0" sz="1000" b="1">
                <a:latin typeface="Calibri"/>
                <a:cs typeface="Calibri"/>
              </a:rPr>
              <a:t>MIDAS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CONSTRUCTION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602739" y="1527809"/>
            <a:ext cx="9747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Midas Construction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869940" y="1984933"/>
            <a:ext cx="18402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Midas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entered </a:t>
            </a:r>
            <a:r>
              <a:rPr dirty="0" sz="1400" b="1">
                <a:latin typeface="Calibri"/>
                <a:cs typeface="Calibri"/>
              </a:rPr>
              <a:t>Administration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Feb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857036" y="1460303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60">
                <a:moveTo>
                  <a:pt x="259304" y="314335"/>
                </a:moveTo>
                <a:lnTo>
                  <a:pt x="157154" y="243609"/>
                </a:lnTo>
                <a:lnTo>
                  <a:pt x="55007" y="314335"/>
                </a:lnTo>
                <a:lnTo>
                  <a:pt x="90367" y="196459"/>
                </a:lnTo>
                <a:lnTo>
                  <a:pt x="0" y="117875"/>
                </a:lnTo>
                <a:lnTo>
                  <a:pt x="117865" y="117875"/>
                </a:lnTo>
                <a:lnTo>
                  <a:pt x="157154" y="0"/>
                </a:lnTo>
                <a:lnTo>
                  <a:pt x="196446" y="117875"/>
                </a:lnTo>
                <a:lnTo>
                  <a:pt x="314308" y="117875"/>
                </a:lnTo>
                <a:lnTo>
                  <a:pt x="223944" y="196459"/>
                </a:lnTo>
                <a:lnTo>
                  <a:pt x="259304" y="314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33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Flybe</a:t>
            </a:r>
            <a:r>
              <a:rPr dirty="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Aviation</a:t>
            </a:r>
            <a:r>
              <a:rPr dirty="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Invoice</a:t>
            </a:r>
            <a:r>
              <a:rPr dirty="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FFFF"/>
                </a:solidFill>
                <a:latin typeface="Calibri"/>
                <a:cs typeface="Calibri"/>
              </a:rPr>
              <a:t>(Days)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69900" y="4356100"/>
            <a:ext cx="8343900" cy="33020"/>
          </a:xfrm>
          <a:custGeom>
            <a:avLst/>
            <a:gdLst/>
            <a:ahLst/>
            <a:cxnLst/>
            <a:rect l="l" t="t" r="r" b="b"/>
            <a:pathLst>
              <a:path w="8343900" h="33020">
                <a:moveTo>
                  <a:pt x="0" y="0"/>
                </a:moveTo>
                <a:lnTo>
                  <a:pt x="8343900" y="0"/>
                </a:lnTo>
              </a:path>
              <a:path w="8343900" h="33020">
                <a:moveTo>
                  <a:pt x="0" y="0"/>
                </a:moveTo>
                <a:lnTo>
                  <a:pt x="0" y="33020"/>
                </a:lnTo>
              </a:path>
              <a:path w="8343900" h="33020">
                <a:moveTo>
                  <a:pt x="3850640" y="0"/>
                </a:moveTo>
                <a:lnTo>
                  <a:pt x="3850640" y="33020"/>
                </a:lnTo>
              </a:path>
              <a:path w="8343900" h="33020">
                <a:moveTo>
                  <a:pt x="7701280" y="0"/>
                </a:moveTo>
                <a:lnTo>
                  <a:pt x="7701280" y="330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67397" y="1321117"/>
            <a:ext cx="7748905" cy="1226820"/>
            <a:chOff x="767397" y="1321117"/>
            <a:chExt cx="7748905" cy="1226820"/>
          </a:xfrm>
        </p:grpSpPr>
        <p:sp>
          <p:nvSpPr>
            <p:cNvPr id="6" name="object 6" descr=""/>
            <p:cNvSpPr/>
            <p:nvPr/>
          </p:nvSpPr>
          <p:spPr>
            <a:xfrm>
              <a:off x="791209" y="1344930"/>
              <a:ext cx="7701280" cy="713740"/>
            </a:xfrm>
            <a:custGeom>
              <a:avLst/>
              <a:gdLst/>
              <a:ahLst/>
              <a:cxnLst/>
              <a:rect l="l" t="t" r="r" b="b"/>
              <a:pathLst>
                <a:path w="7701280" h="713739">
                  <a:moveTo>
                    <a:pt x="0" y="713740"/>
                  </a:moveTo>
                  <a:lnTo>
                    <a:pt x="3850640" y="0"/>
                  </a:lnTo>
                  <a:lnTo>
                    <a:pt x="7701280" y="81280"/>
                  </a:lnTo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91209" y="1979930"/>
              <a:ext cx="7701280" cy="553720"/>
            </a:xfrm>
            <a:custGeom>
              <a:avLst/>
              <a:gdLst/>
              <a:ahLst/>
              <a:cxnLst/>
              <a:rect l="l" t="t" r="r" b="b"/>
              <a:pathLst>
                <a:path w="7701280" h="553719">
                  <a:moveTo>
                    <a:pt x="0" y="78739"/>
                  </a:moveTo>
                  <a:lnTo>
                    <a:pt x="3850640" y="0"/>
                  </a:lnTo>
                  <a:lnTo>
                    <a:pt x="7701280" y="553719"/>
                  </a:lnTo>
                </a:path>
              </a:pathLst>
            </a:custGeom>
            <a:ln w="2857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791209" y="3643629"/>
            <a:ext cx="7701280" cy="396240"/>
          </a:xfrm>
          <a:custGeom>
            <a:avLst/>
            <a:gdLst/>
            <a:ahLst/>
            <a:cxnLst/>
            <a:rect l="l" t="t" r="r" b="b"/>
            <a:pathLst>
              <a:path w="7701280" h="396239">
                <a:moveTo>
                  <a:pt x="0" y="238760"/>
                </a:moveTo>
                <a:lnTo>
                  <a:pt x="3850640" y="0"/>
                </a:lnTo>
                <a:lnTo>
                  <a:pt x="7701280" y="396240"/>
                </a:lnTo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776922" y="3154362"/>
            <a:ext cx="7729855" cy="424815"/>
            <a:chOff x="776922" y="3154362"/>
            <a:chExt cx="7729855" cy="424815"/>
          </a:xfrm>
        </p:grpSpPr>
        <p:sp>
          <p:nvSpPr>
            <p:cNvPr id="10" name="object 10" descr=""/>
            <p:cNvSpPr/>
            <p:nvPr/>
          </p:nvSpPr>
          <p:spPr>
            <a:xfrm>
              <a:off x="791209" y="3247389"/>
              <a:ext cx="7701280" cy="317500"/>
            </a:xfrm>
            <a:custGeom>
              <a:avLst/>
              <a:gdLst/>
              <a:ahLst/>
              <a:cxnLst/>
              <a:rect l="l" t="t" r="r" b="b"/>
              <a:pathLst>
                <a:path w="7701280" h="317500">
                  <a:moveTo>
                    <a:pt x="0" y="0"/>
                  </a:moveTo>
                  <a:lnTo>
                    <a:pt x="3850640" y="238760"/>
                  </a:lnTo>
                  <a:lnTo>
                    <a:pt x="7701280" y="317500"/>
                  </a:lnTo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1209" y="3168650"/>
              <a:ext cx="7701280" cy="157480"/>
            </a:xfrm>
            <a:custGeom>
              <a:avLst/>
              <a:gdLst/>
              <a:ahLst/>
              <a:cxnLst/>
              <a:rect l="l" t="t" r="r" b="b"/>
              <a:pathLst>
                <a:path w="7701280" h="157479">
                  <a:moveTo>
                    <a:pt x="0" y="0"/>
                  </a:moveTo>
                  <a:lnTo>
                    <a:pt x="3850640" y="78740"/>
                  </a:lnTo>
                  <a:lnTo>
                    <a:pt x="7701280" y="157480"/>
                  </a:lnTo>
                </a:path>
              </a:pathLst>
            </a:custGeom>
            <a:ln w="2857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60350" y="2290465"/>
            <a:ext cx="127000" cy="212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25" b="1"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0350" y="1894225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45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0350" y="1497985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0350" y="1101745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Calibri"/>
                <a:cs typeface="Calibri"/>
              </a:rPr>
              <a:t>55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8777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01/10/2018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79620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01/04/2019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230463" y="4403440"/>
            <a:ext cx="5238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01/10/2019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92150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950178" y="4640640"/>
            <a:ext cx="18802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FLYBE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AVIATION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SERVICES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879089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135058" y="4640640"/>
            <a:ext cx="10198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JET2.COM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202429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459889" y="4640640"/>
            <a:ext cx="1056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LOGANAIR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561329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818820" y="4640640"/>
            <a:ext cx="11855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BRITISH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AIRWAYS</a:t>
            </a:r>
            <a:r>
              <a:rPr dirty="0" sz="1000" spc="-25" b="1">
                <a:latin typeface="Calibri"/>
                <a:cs typeface="Calibri"/>
              </a:rPr>
              <a:t> PLC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7052309" y="4743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AAC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7307991" y="4640640"/>
            <a:ext cx="12007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alibri"/>
                <a:cs typeface="Calibri"/>
              </a:rPr>
              <a:t>TUI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AIRWAYS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LIMITED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40762" y="1451612"/>
            <a:ext cx="1078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Flybe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Aviation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479512" y="1451612"/>
            <a:ext cx="219138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Flybe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stopped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reporting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2019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entered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Administration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Jan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8341156" y="1008183"/>
            <a:ext cx="314325" cy="314960"/>
          </a:xfrm>
          <a:custGeom>
            <a:avLst/>
            <a:gdLst/>
            <a:ahLst/>
            <a:cxnLst/>
            <a:rect l="l" t="t" r="r" b="b"/>
            <a:pathLst>
              <a:path w="314325" h="314959">
                <a:moveTo>
                  <a:pt x="259304" y="314335"/>
                </a:moveTo>
                <a:lnTo>
                  <a:pt x="157154" y="243609"/>
                </a:lnTo>
                <a:lnTo>
                  <a:pt x="55004" y="314335"/>
                </a:lnTo>
                <a:lnTo>
                  <a:pt x="90363" y="196459"/>
                </a:lnTo>
                <a:lnTo>
                  <a:pt x="0" y="117875"/>
                </a:lnTo>
                <a:lnTo>
                  <a:pt x="117865" y="117875"/>
                </a:lnTo>
                <a:lnTo>
                  <a:pt x="157154" y="0"/>
                </a:lnTo>
                <a:lnTo>
                  <a:pt x="196442" y="117875"/>
                </a:lnTo>
                <a:lnTo>
                  <a:pt x="314308" y="117875"/>
                </a:lnTo>
                <a:lnTo>
                  <a:pt x="223944" y="196459"/>
                </a:lnTo>
                <a:lnTo>
                  <a:pt x="259304" y="314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454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85"/>
              <a:t> </a:t>
            </a:r>
            <a:r>
              <a:rPr dirty="0"/>
              <a:t>can</a:t>
            </a:r>
            <a:r>
              <a:rPr dirty="0" spc="-75"/>
              <a:t> </a:t>
            </a:r>
            <a:r>
              <a:rPr dirty="0"/>
              <a:t>you</a:t>
            </a:r>
            <a:r>
              <a:rPr dirty="0" spc="-5"/>
              <a:t> </a:t>
            </a:r>
            <a:r>
              <a:rPr dirty="0"/>
              <a:t>do</a:t>
            </a:r>
            <a:r>
              <a:rPr dirty="0" spc="-60"/>
              <a:t> </a:t>
            </a:r>
            <a:r>
              <a:rPr dirty="0"/>
              <a:t>about</a:t>
            </a:r>
            <a:r>
              <a:rPr dirty="0" spc="-40"/>
              <a:t> </a:t>
            </a:r>
            <a:r>
              <a:rPr dirty="0" spc="-25"/>
              <a:t>it?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5380"/>
            <a:ext cx="2875279" cy="39166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398" y="1383029"/>
            <a:ext cx="792734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Clear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Payment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Terms: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299720" marR="508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Ensure that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terms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clearly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defined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contracts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agreements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all </a:t>
            </a:r>
            <a:r>
              <a:rPr dirty="0" sz="1800" spc="-10">
                <a:latin typeface="Calibri"/>
                <a:cs typeface="Calibri"/>
              </a:rPr>
              <a:t>clients.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4381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Clearly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stipulate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dates,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penalties,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any </a:t>
            </a:r>
            <a:r>
              <a:rPr dirty="0" sz="1800" spc="-10">
                <a:latin typeface="Calibri"/>
                <a:cs typeface="Calibri"/>
              </a:rPr>
              <a:t>interest </a:t>
            </a:r>
            <a:r>
              <a:rPr dirty="0" sz="1800">
                <a:latin typeface="Calibri"/>
                <a:cs typeface="Calibri"/>
              </a:rPr>
              <a:t>charges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overdue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payments.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18600" cy="5013960"/>
            <a:chOff x="0" y="0"/>
            <a:chExt cx="9118600" cy="50139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18599" cy="501395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60" y="4318000"/>
              <a:ext cx="906779" cy="3225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2062479"/>
              <a:ext cx="2717799" cy="12141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0" y="1887220"/>
              <a:ext cx="1564639" cy="16611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417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Our</a:t>
            </a:r>
            <a:r>
              <a:rPr dirty="0" sz="2400" spc="45"/>
              <a:t> brilliant</a:t>
            </a:r>
            <a:r>
              <a:rPr dirty="0" sz="2400" spc="50"/>
              <a:t> </a:t>
            </a:r>
            <a:r>
              <a:rPr dirty="0" sz="2400" spc="35"/>
              <a:t>sponsors!</a:t>
            </a:r>
            <a:endParaRPr sz="2400"/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2980" y="1981200"/>
            <a:ext cx="1732279" cy="15671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398" y="1657350"/>
            <a:ext cx="789432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Prompt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&amp;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Accurate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Invoicing: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Issuing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promptly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after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providing goods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services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0">
                <a:latin typeface="Calibri"/>
                <a:cs typeface="Calibri"/>
              </a:rPr>
              <a:t> crucial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Make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understand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format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they need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invoice 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stick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Timely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plays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key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establishing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anticipated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 </a:t>
            </a:r>
            <a:r>
              <a:rPr dirty="0" sz="1800" spc="-10">
                <a:latin typeface="Calibri"/>
                <a:cs typeface="Calibri"/>
              </a:rPr>
              <a:t>schedule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kick-starting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timely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manner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32956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Ensure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prominently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displays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bank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account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which payments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should be </a:t>
            </a:r>
            <a:r>
              <a:rPr dirty="0" sz="1800" spc="-20">
                <a:latin typeface="Calibri"/>
                <a:cs typeface="Calibri"/>
              </a:rPr>
              <a:t>made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733" y="889506"/>
            <a:ext cx="6943090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Regular </a:t>
            </a:r>
            <a:r>
              <a:rPr dirty="0" sz="1800" spc="-10" b="1">
                <a:latin typeface="Calibri"/>
                <a:cs typeface="Calibri"/>
              </a:rPr>
              <a:t>Follow-</a:t>
            </a:r>
            <a:r>
              <a:rPr dirty="0" sz="1800" spc="-20" b="1">
                <a:latin typeface="Calibri"/>
                <a:cs typeface="Calibri"/>
              </a:rPr>
              <a:t>Ups: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Implement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system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regular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follow-</a:t>
            </a:r>
            <a:r>
              <a:rPr dirty="0" sz="1800">
                <a:latin typeface="Calibri"/>
                <a:cs typeface="Calibri"/>
              </a:rPr>
              <a:t>ups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outstanding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invoices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21526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Establish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schedule for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reminders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email,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phone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calls,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or </a:t>
            </a:r>
            <a:r>
              <a:rPr dirty="0" sz="1800">
                <a:latin typeface="Calibri"/>
                <a:cs typeface="Calibri"/>
              </a:rPr>
              <a:t>automated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reminders 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prompt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clients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about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upcoming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overdue payments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508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Don’t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procrastinate;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escalate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internally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doesn’t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work,</a:t>
            </a:r>
            <a:r>
              <a:rPr dirty="0" sz="1800" spc="-10">
                <a:latin typeface="Calibri"/>
                <a:cs typeface="Calibri"/>
              </a:rPr>
              <a:t> utilise </a:t>
            </a:r>
            <a:r>
              <a:rPr dirty="0" sz="1800">
                <a:latin typeface="Calibri"/>
                <a:cs typeface="Calibri"/>
              </a:rPr>
              <a:t>the services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third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party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Keep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top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list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1206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Always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said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said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were </a:t>
            </a:r>
            <a:r>
              <a:rPr dirty="0" sz="1800">
                <a:latin typeface="Calibri"/>
                <a:cs typeface="Calibri"/>
              </a:rPr>
              <a:t>going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657350"/>
            <a:ext cx="650367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Flexible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Payment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Options: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marR="762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Provide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multiple payment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methods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make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convenient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each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clients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pay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Offering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online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options 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various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 payment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can </a:t>
            </a:r>
            <a:r>
              <a:rPr dirty="0" sz="1800">
                <a:latin typeface="Calibri"/>
                <a:cs typeface="Calibri"/>
              </a:rPr>
              <a:t>expedite the payment</a:t>
            </a:r>
            <a:r>
              <a:rPr dirty="0" sz="1800" spc="-10">
                <a:latin typeface="Calibri"/>
                <a:cs typeface="Calibri"/>
              </a:rPr>
              <a:t> 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398" y="1383029"/>
            <a:ext cx="7806690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Engage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Relationship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Building: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marR="33337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Developing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strong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relationships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 clients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significantly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impact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payment timelines</a:t>
            </a:r>
            <a:endParaRPr sz="1800">
              <a:latin typeface="Calibri"/>
              <a:cs typeface="Calibri"/>
            </a:endParaRPr>
          </a:p>
          <a:p>
            <a:pPr marL="299720" marR="21399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Although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shouldn’t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requirement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 timely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fostering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positive </a:t>
            </a:r>
            <a:r>
              <a:rPr dirty="0" sz="1800">
                <a:latin typeface="Calibri"/>
                <a:cs typeface="Calibri"/>
              </a:rPr>
              <a:t>relationships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often results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quicker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transactions</a:t>
            </a:r>
            <a:endParaRPr sz="1800">
              <a:latin typeface="Calibri"/>
              <a:cs typeface="Calibri"/>
            </a:endParaRPr>
          </a:p>
          <a:p>
            <a:pPr marL="299720" marR="508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Clear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communication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positive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relationship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better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adherence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 spc="-10">
                <a:latin typeface="Calibri"/>
                <a:cs typeface="Calibri"/>
              </a:rPr>
              <a:t>agreed-</a:t>
            </a:r>
            <a:r>
              <a:rPr dirty="0" sz="1800">
                <a:latin typeface="Calibri"/>
                <a:cs typeface="Calibri"/>
              </a:rPr>
              <a:t>upon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terms</a:t>
            </a:r>
            <a:endParaRPr sz="1800">
              <a:latin typeface="Calibri"/>
              <a:cs typeface="Calibri"/>
            </a:endParaRPr>
          </a:p>
          <a:p>
            <a:pPr algn="just" marL="299720" marR="7556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Learn,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follow closely,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client’s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requirements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invoices,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make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friends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people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Accounts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Payables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team who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processing payments</a:t>
            </a:r>
            <a:endParaRPr sz="1800">
              <a:latin typeface="Calibri"/>
              <a:cs typeface="Calibri"/>
            </a:endParaRPr>
          </a:p>
          <a:p>
            <a:pPr algn="just"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Understand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when their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runs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398" y="1249588"/>
            <a:ext cx="8155940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Implement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Late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Payment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Penalties: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marR="558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Enforcing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late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penalties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overdue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invoices, 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previously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agreed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initial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contract,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deterrent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clients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who might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otherwise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delay payments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508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measure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encourages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adherence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agreed-</a:t>
            </a:r>
            <a:r>
              <a:rPr dirty="0" sz="1800">
                <a:latin typeface="Calibri"/>
                <a:cs typeface="Calibri"/>
              </a:rPr>
              <a:t>upon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10">
                <a:latin typeface="Calibri"/>
                <a:cs typeface="Calibri"/>
              </a:rPr>
              <a:t> schedule </a:t>
            </a:r>
            <a:r>
              <a:rPr dirty="0" sz="1800">
                <a:latin typeface="Calibri"/>
                <a:cs typeface="Calibri"/>
              </a:rPr>
              <a:t>but also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mechanism to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delays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settling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invoices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8636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Even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contract,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interest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penalties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be </a:t>
            </a:r>
            <a:r>
              <a:rPr dirty="0" sz="1800">
                <a:latin typeface="Calibri"/>
                <a:cs typeface="Calibri"/>
              </a:rPr>
              <a:t>charged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Late Payment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 Commercial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Debts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8198" y="1387346"/>
            <a:ext cx="810577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Utilise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Technology: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marR="508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Take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advantage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 accounting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software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 automate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invoicing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payment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tracking </a:t>
            </a:r>
            <a:r>
              <a:rPr dirty="0" sz="1800" spc="-10">
                <a:latin typeface="Calibri"/>
                <a:cs typeface="Calibri"/>
              </a:rPr>
              <a:t>procedures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116205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These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tools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offer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streamlined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approach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tracking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payments efficiently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marR="48514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Additionally,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generate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alerts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 overdue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payments,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facilitating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better </a:t>
            </a:r>
            <a:r>
              <a:rPr dirty="0" sz="1800">
                <a:latin typeface="Calibri"/>
                <a:cs typeface="Calibri"/>
              </a:rPr>
              <a:t>management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outstanding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invoices.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647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/>
              <a:t>If</a:t>
            </a:r>
            <a:r>
              <a:rPr dirty="0" spc="160"/>
              <a:t> </a:t>
            </a:r>
            <a:r>
              <a:rPr dirty="0"/>
              <a:t>you</a:t>
            </a:r>
            <a:r>
              <a:rPr dirty="0" spc="260"/>
              <a:t> </a:t>
            </a:r>
            <a:r>
              <a:rPr dirty="0"/>
              <a:t>tackle</a:t>
            </a:r>
            <a:r>
              <a:rPr dirty="0" spc="135"/>
              <a:t> </a:t>
            </a:r>
            <a:r>
              <a:rPr dirty="0"/>
              <a:t>slow</a:t>
            </a:r>
            <a:r>
              <a:rPr dirty="0" spc="145"/>
              <a:t> </a:t>
            </a:r>
            <a:r>
              <a:rPr dirty="0"/>
              <a:t>paying</a:t>
            </a:r>
            <a:r>
              <a:rPr dirty="0" spc="215"/>
              <a:t> </a:t>
            </a:r>
            <a:r>
              <a:rPr dirty="0"/>
              <a:t>customers</a:t>
            </a:r>
            <a:r>
              <a:rPr dirty="0" spc="130"/>
              <a:t> </a:t>
            </a:r>
            <a:r>
              <a:rPr dirty="0"/>
              <a:t>you’ll</a:t>
            </a:r>
            <a:r>
              <a:rPr dirty="0" spc="200"/>
              <a:t> </a:t>
            </a:r>
            <a:r>
              <a:rPr dirty="0"/>
              <a:t>gain</a:t>
            </a:r>
            <a:r>
              <a:rPr dirty="0" spc="165"/>
              <a:t> </a:t>
            </a:r>
            <a:r>
              <a:rPr dirty="0"/>
              <a:t>time</a:t>
            </a:r>
            <a:r>
              <a:rPr dirty="0" spc="155"/>
              <a:t> </a:t>
            </a:r>
            <a:r>
              <a:rPr dirty="0"/>
              <a:t>and</a:t>
            </a:r>
            <a:r>
              <a:rPr dirty="0" spc="195"/>
              <a:t> </a:t>
            </a:r>
            <a:r>
              <a:rPr dirty="0" spc="-20"/>
              <a:t>££££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64438" y="1522729"/>
            <a:ext cx="6940550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69215" indent="-2876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According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Department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Trade,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2022,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Small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Medium-</a:t>
            </a:r>
            <a:r>
              <a:rPr dirty="0" sz="1800">
                <a:latin typeface="Calibri"/>
                <a:cs typeface="Calibri"/>
              </a:rPr>
              <a:t>sized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Enterprises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(SMEs)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were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owed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average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estimated</a:t>
            </a:r>
            <a:endParaRPr sz="18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£22,000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late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payments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720" marR="5080" indent="-28765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Further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research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Tide (2020)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suggests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average time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small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chasing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unpaid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invoices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 1.5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hours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day.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This </a:t>
            </a:r>
            <a:r>
              <a:rPr dirty="0" sz="1800">
                <a:latin typeface="Calibri"/>
                <a:cs typeface="Calibri"/>
              </a:rPr>
              <a:t>equates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approximately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47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days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per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year.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b="1">
                <a:latin typeface="Calibri"/>
                <a:cs typeface="Calibri"/>
              </a:rPr>
              <a:t>What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would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you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do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with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47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employee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days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£22,000?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0" y="0"/>
            <a:ext cx="9113520" cy="5143500"/>
            <a:chOff x="30480" y="0"/>
            <a:chExt cx="911352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" y="0"/>
              <a:ext cx="9113520" cy="5143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2899" y="4579620"/>
              <a:ext cx="906779" cy="3225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3240" y="4577079"/>
              <a:ext cx="2090419" cy="2895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9700" y="226060"/>
              <a:ext cx="4846319" cy="10972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4400" y="3251200"/>
              <a:ext cx="1056639" cy="4952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7320" y="1559560"/>
              <a:ext cx="1363979" cy="5968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0180" y="2349500"/>
              <a:ext cx="1341119" cy="6248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2820" y="2349500"/>
              <a:ext cx="1394459" cy="5283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7320" y="3149600"/>
              <a:ext cx="1785619" cy="2768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63540" y="1460500"/>
              <a:ext cx="1666239" cy="6248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5740" y="4257040"/>
              <a:ext cx="1452879" cy="46481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10859" y="2225040"/>
              <a:ext cx="1475739" cy="88137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1220" y="3921760"/>
              <a:ext cx="1150607" cy="47497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85260" y="3568700"/>
              <a:ext cx="1737347" cy="41401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69480" y="1437640"/>
              <a:ext cx="1501139" cy="6807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2820" y="3103892"/>
              <a:ext cx="1427479" cy="51306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22820" y="3794760"/>
              <a:ext cx="1430019" cy="51561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820" y="1625600"/>
              <a:ext cx="3538219" cy="207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647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/>
              <a:t>Cross-Party</a:t>
            </a:r>
            <a:r>
              <a:rPr dirty="0" spc="120"/>
              <a:t> </a:t>
            </a:r>
            <a:r>
              <a:rPr dirty="0"/>
              <a:t>support</a:t>
            </a:r>
            <a:r>
              <a:rPr dirty="0" spc="175"/>
              <a:t> </a:t>
            </a:r>
            <a:r>
              <a:rPr dirty="0"/>
              <a:t>for</a:t>
            </a:r>
            <a:r>
              <a:rPr dirty="0" spc="210"/>
              <a:t> </a:t>
            </a:r>
            <a:r>
              <a:rPr dirty="0"/>
              <a:t>bringing</a:t>
            </a:r>
            <a:r>
              <a:rPr dirty="0" spc="160"/>
              <a:t> </a:t>
            </a:r>
            <a:r>
              <a:rPr dirty="0"/>
              <a:t>an</a:t>
            </a:r>
            <a:r>
              <a:rPr dirty="0" spc="204"/>
              <a:t> </a:t>
            </a:r>
            <a:r>
              <a:rPr dirty="0"/>
              <a:t>end</a:t>
            </a:r>
            <a:r>
              <a:rPr dirty="0" spc="210"/>
              <a:t> </a:t>
            </a:r>
            <a:r>
              <a:rPr dirty="0"/>
              <a:t>to</a:t>
            </a:r>
            <a:r>
              <a:rPr dirty="0" spc="204"/>
              <a:t> </a:t>
            </a:r>
            <a:r>
              <a:rPr dirty="0"/>
              <a:t>late</a:t>
            </a:r>
            <a:r>
              <a:rPr dirty="0" spc="170"/>
              <a:t> </a:t>
            </a:r>
            <a:r>
              <a:rPr dirty="0"/>
              <a:t>payments</a:t>
            </a:r>
            <a:r>
              <a:rPr dirty="0" spc="220"/>
              <a:t> </a:t>
            </a:r>
            <a:r>
              <a:rPr dirty="0"/>
              <a:t>to</a:t>
            </a:r>
            <a:r>
              <a:rPr dirty="0" spc="204"/>
              <a:t> </a:t>
            </a:r>
            <a:r>
              <a:rPr dirty="0" spc="-20"/>
              <a:t>SMEs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25220"/>
            <a:ext cx="1904987" cy="19049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1125219"/>
            <a:ext cx="2331719" cy="190245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3322320"/>
            <a:ext cx="4686299" cy="139445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1506219"/>
            <a:ext cx="2519679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21140" cy="594360"/>
          </a:xfrm>
          <a:custGeom>
            <a:avLst/>
            <a:gdLst/>
            <a:ahLst/>
            <a:cxnLst/>
            <a:rect l="l" t="t" r="r" b="b"/>
            <a:pathLst>
              <a:path w="9121140" h="594360">
                <a:moveTo>
                  <a:pt x="9121140" y="0"/>
                </a:moveTo>
                <a:lnTo>
                  <a:pt x="0" y="0"/>
                </a:lnTo>
                <a:lnTo>
                  <a:pt x="0" y="594360"/>
                </a:lnTo>
                <a:lnTo>
                  <a:pt x="9121140" y="594360"/>
                </a:lnTo>
                <a:lnTo>
                  <a:pt x="912114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Understanding</a:t>
            </a:r>
            <a:r>
              <a:rPr dirty="0" sz="2400" spc="-60"/>
              <a:t> </a:t>
            </a:r>
            <a:r>
              <a:rPr dirty="0" sz="2400"/>
              <a:t>Payment</a:t>
            </a:r>
            <a:r>
              <a:rPr dirty="0" sz="2400" spc="-15"/>
              <a:t> </a:t>
            </a:r>
            <a:r>
              <a:rPr dirty="0" sz="2400" spc="-10"/>
              <a:t>Culture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1340"/>
            <a:ext cx="3662679" cy="458215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6545" algn="l"/>
              </a:tabLst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is</a:t>
            </a:r>
            <a:r>
              <a:rPr dirty="0" spc="5"/>
              <a:t> </a:t>
            </a:r>
            <a:r>
              <a:rPr dirty="0" spc="-25"/>
              <a:t>it?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050"/>
          </a:p>
          <a:p>
            <a:pPr marL="296545" indent="-283845">
              <a:lnSpc>
                <a:spcPct val="100000"/>
              </a:lnSpc>
              <a:buFont typeface="Arial"/>
              <a:buChar char="•"/>
              <a:tabLst>
                <a:tab pos="296545" algn="l"/>
              </a:tabLst>
            </a:pPr>
            <a:r>
              <a:rPr dirty="0"/>
              <a:t>The</a:t>
            </a:r>
            <a:r>
              <a:rPr dirty="0" spc="-10"/>
              <a:t> </a:t>
            </a:r>
            <a:r>
              <a:rPr dirty="0"/>
              <a:t>Good,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Bad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20"/>
              <a:t>Ugly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050"/>
          </a:p>
          <a:p>
            <a:pPr marL="296545" indent="-283845">
              <a:lnSpc>
                <a:spcPct val="100000"/>
              </a:lnSpc>
              <a:buFont typeface="Arial"/>
              <a:buChar char="•"/>
              <a:tabLst>
                <a:tab pos="296545" algn="l"/>
              </a:tabLst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can</a:t>
            </a:r>
            <a:r>
              <a:rPr dirty="0" spc="-5"/>
              <a:t> </a:t>
            </a:r>
            <a:r>
              <a:rPr dirty="0"/>
              <a:t>you</a:t>
            </a:r>
            <a:r>
              <a:rPr dirty="0" spc="-40"/>
              <a:t> </a:t>
            </a:r>
            <a:r>
              <a:rPr dirty="0"/>
              <a:t>do</a:t>
            </a:r>
            <a:r>
              <a:rPr dirty="0" spc="-5"/>
              <a:t> </a:t>
            </a:r>
            <a:r>
              <a:rPr dirty="0"/>
              <a:t>about</a:t>
            </a:r>
            <a:r>
              <a:rPr dirty="0" spc="-5"/>
              <a:t> </a:t>
            </a:r>
            <a:r>
              <a:rPr dirty="0" spc="-25"/>
              <a:t>it?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21140" cy="668020"/>
          </a:xfrm>
          <a:custGeom>
            <a:avLst/>
            <a:gdLst/>
            <a:ahLst/>
            <a:cxnLst/>
            <a:rect l="l" t="t" r="r" b="b"/>
            <a:pathLst>
              <a:path w="9121140" h="668020">
                <a:moveTo>
                  <a:pt x="9121140" y="0"/>
                </a:moveTo>
                <a:lnTo>
                  <a:pt x="0" y="0"/>
                </a:lnTo>
                <a:lnTo>
                  <a:pt x="0" y="668020"/>
                </a:lnTo>
                <a:lnTo>
                  <a:pt x="9121140" y="668020"/>
                </a:lnTo>
                <a:lnTo>
                  <a:pt x="912114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01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Payment</a:t>
            </a:r>
            <a:r>
              <a:rPr dirty="0" sz="2400" spc="5"/>
              <a:t> </a:t>
            </a:r>
            <a:r>
              <a:rPr dirty="0" sz="2400"/>
              <a:t>Culture</a:t>
            </a:r>
            <a:r>
              <a:rPr dirty="0" sz="2400" spc="-25"/>
              <a:t> </a:t>
            </a:r>
            <a:r>
              <a:rPr dirty="0" sz="2400"/>
              <a:t>is</a:t>
            </a:r>
            <a:r>
              <a:rPr dirty="0" sz="2400" spc="-25"/>
              <a:t> </a:t>
            </a:r>
            <a:r>
              <a:rPr dirty="0" sz="2400"/>
              <a:t>a</a:t>
            </a:r>
            <a:r>
              <a:rPr dirty="0" sz="2400" spc="-25"/>
              <a:t> </a:t>
            </a:r>
            <a:r>
              <a:rPr dirty="0" sz="2400" spc="-10"/>
              <a:t>choice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576580"/>
            <a:ext cx="9118600" cy="4556760"/>
            <a:chOff x="0" y="576580"/>
            <a:chExt cx="9118600" cy="45567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1060" y="584200"/>
              <a:ext cx="4447526" cy="45491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6580"/>
              <a:ext cx="4922520" cy="4549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30020"/>
            <a:ext cx="5387339" cy="30429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454" rIns="0" bIns="0" rtlCol="0" vert="horz">
            <a:spAutoFit/>
          </a:bodyPr>
          <a:lstStyle/>
          <a:p>
            <a:pPr marL="23304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dirty="0" spc="-35"/>
              <a:t> </a:t>
            </a:r>
            <a:r>
              <a:rPr dirty="0"/>
              <a:t>provide free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easy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help</a:t>
            </a:r>
            <a:r>
              <a:rPr dirty="0" spc="-10"/>
              <a:t> </a:t>
            </a:r>
            <a:r>
              <a:rPr dirty="0"/>
              <a:t>you</a:t>
            </a:r>
            <a:r>
              <a:rPr dirty="0" spc="25"/>
              <a:t> </a:t>
            </a:r>
            <a:r>
              <a:rPr dirty="0"/>
              <a:t>understand</a:t>
            </a:r>
            <a:r>
              <a:rPr dirty="0" spc="-15"/>
              <a:t> </a:t>
            </a:r>
            <a:r>
              <a:rPr dirty="0"/>
              <a:t>how</a:t>
            </a:r>
            <a:r>
              <a:rPr dirty="0" spc="-20"/>
              <a:t> </a:t>
            </a:r>
            <a:r>
              <a:rPr dirty="0"/>
              <a:t>long</a:t>
            </a:r>
            <a:r>
              <a:rPr dirty="0" spc="-10"/>
              <a:t> </a:t>
            </a:r>
            <a:r>
              <a:rPr dirty="0" spc="-25"/>
              <a:t>big </a:t>
            </a:r>
            <a:r>
              <a:rPr dirty="0"/>
              <a:t>companies</a:t>
            </a:r>
            <a:r>
              <a:rPr dirty="0" spc="-35"/>
              <a:t> </a:t>
            </a:r>
            <a:r>
              <a:rPr dirty="0"/>
              <a:t>take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-25"/>
              <a:t>pay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6019800" y="1201420"/>
            <a:ext cx="2438400" cy="3710940"/>
            <a:chOff x="6019800" y="1201420"/>
            <a:chExt cx="2438400" cy="37109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201420"/>
              <a:ext cx="2179307" cy="16459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660" y="2885439"/>
              <a:ext cx="2415539" cy="20269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21140" cy="594360"/>
          </a:xfrm>
          <a:custGeom>
            <a:avLst/>
            <a:gdLst/>
            <a:ahLst/>
            <a:cxnLst/>
            <a:rect l="l" t="t" r="r" b="b"/>
            <a:pathLst>
              <a:path w="9121140" h="594360">
                <a:moveTo>
                  <a:pt x="9121140" y="0"/>
                </a:moveTo>
                <a:lnTo>
                  <a:pt x="0" y="0"/>
                </a:lnTo>
                <a:lnTo>
                  <a:pt x="0" y="594360"/>
                </a:lnTo>
                <a:lnTo>
                  <a:pt x="9121140" y="594360"/>
                </a:lnTo>
                <a:lnTo>
                  <a:pt x="912114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404" rIns="0" bIns="0" rtlCol="0" vert="horz">
            <a:spAutoFit/>
          </a:bodyPr>
          <a:lstStyle/>
          <a:p>
            <a:pPr marL="23622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The</a:t>
            </a:r>
            <a:r>
              <a:rPr dirty="0" sz="2400" spc="-25"/>
              <a:t> </a:t>
            </a:r>
            <a:r>
              <a:rPr dirty="0" sz="2400" spc="-20"/>
              <a:t>Good!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309778" y="935990"/>
            <a:ext cx="4627245" cy="3743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Five</a:t>
            </a:r>
            <a:r>
              <a:rPr dirty="0" u="sng" sz="16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Insights</a:t>
            </a:r>
            <a:r>
              <a:rPr dirty="0" u="sng" sz="160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60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Fast-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Paying</a:t>
            </a:r>
            <a:r>
              <a:rPr dirty="0" u="sng" sz="1600" spc="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Companies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299720" marR="26797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>
                <a:latin typeface="Arial"/>
                <a:cs typeface="Arial"/>
              </a:rPr>
              <a:t>300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large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companies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are fast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payers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(without </a:t>
            </a:r>
            <a:r>
              <a:rPr dirty="0" sz="1600">
                <a:latin typeface="Arial"/>
                <a:cs typeface="Arial"/>
              </a:rPr>
              <a:t>shouting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about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it!)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9720" marR="5080" indent="-28765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>
                <a:latin typeface="Arial"/>
                <a:cs typeface="Arial"/>
              </a:rPr>
              <a:t>Fast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payment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behaviour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 </a:t>
            </a:r>
            <a:r>
              <a:rPr dirty="0" sz="1600" spc="-10">
                <a:latin typeface="Arial"/>
                <a:cs typeface="Arial"/>
              </a:rPr>
              <a:t>leadership </a:t>
            </a:r>
            <a:r>
              <a:rPr dirty="0" sz="1600">
                <a:latin typeface="Arial"/>
                <a:cs typeface="Arial"/>
              </a:rPr>
              <a:t>and followed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>
                <a:latin typeface="Arial"/>
                <a:cs typeface="Arial"/>
              </a:rPr>
              <a:t>Payment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culture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sign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company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culture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9720" marR="457834" indent="-287655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600">
                <a:latin typeface="Arial"/>
                <a:cs typeface="Arial"/>
              </a:rPr>
              <a:t>Fast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payment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culture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 </a:t>
            </a:r>
            <a:r>
              <a:rPr dirty="0" sz="1600" spc="-10">
                <a:latin typeface="Arial"/>
                <a:cs typeface="Arial"/>
              </a:rPr>
              <a:t>experienced leaders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8450" marR="838200" indent="-286385">
              <a:lnSpc>
                <a:spcPct val="100000"/>
              </a:lnSpc>
              <a:buChar char="•"/>
              <a:tabLst>
                <a:tab pos="298450" algn="l"/>
                <a:tab pos="299720" algn="l"/>
              </a:tabLst>
            </a:pPr>
            <a:r>
              <a:rPr dirty="0" sz="1600">
                <a:latin typeface="Arial"/>
                <a:cs typeface="Arial"/>
              </a:rPr>
              <a:t>	Fast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payers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their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suppliers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work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in </a:t>
            </a:r>
            <a:r>
              <a:rPr dirty="0" sz="1600" spc="-10">
                <a:latin typeface="Arial"/>
                <a:cs typeface="Arial"/>
              </a:rPr>
              <a:t>partnership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820420"/>
            <a:ext cx="3200400" cy="4013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Business Pays</dc:title>
  <dcterms:created xsi:type="dcterms:W3CDTF">2023-11-27T12:43:36Z</dcterms:created>
  <dcterms:modified xsi:type="dcterms:W3CDTF">2023-11-27T12:43:36Z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2023-11-26T00:00:00Z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2023-11-27T00:00:00Z</vt:filetime>
  </property>
  <property fmtid="{D5CDD505-2E9C-101B-9397-08002B2CF9AE}" pid="5" name="Producer">
    <vt:lpwstr>macOS Version 11.6 (Build 20G165) Quartz PDFContext</vt:lpwstr>
  </property>
</Properties>
</file>