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1943" r:id="rId2"/>
    <p:sldId id="1950" r:id="rId3"/>
    <p:sldId id="1964" r:id="rId4"/>
    <p:sldId id="1955" r:id="rId5"/>
    <p:sldId id="1965" r:id="rId6"/>
    <p:sldId id="1951" r:id="rId7"/>
    <p:sldId id="1966" r:id="rId8"/>
    <p:sldId id="1977" r:id="rId9"/>
    <p:sldId id="1967" r:id="rId10"/>
    <p:sldId id="1968" r:id="rId11"/>
    <p:sldId id="1970" r:id="rId12"/>
    <p:sldId id="1972" r:id="rId13"/>
    <p:sldId id="1973" r:id="rId14"/>
    <p:sldId id="1978" r:id="rId15"/>
    <p:sldId id="866" r:id="rId16"/>
  </p:sldIdLst>
  <p:sldSz cx="10693400" cy="7561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0" userDrawn="1">
          <p15:clr>
            <a:srgbClr val="A4A3A4"/>
          </p15:clr>
        </p15:guide>
        <p15:guide id="3" pos="1508" userDrawn="1">
          <p15:clr>
            <a:srgbClr val="A4A3A4"/>
          </p15:clr>
        </p15:guide>
        <p15:guide id="4" orient="horz" pos="16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Sullivan" initials="JS" lastIdx="2" clrIdx="0">
    <p:extLst>
      <p:ext uri="{19B8F6BF-5375-455C-9EA6-DF929625EA0E}">
        <p15:presenceInfo xmlns:p15="http://schemas.microsoft.com/office/powerpoint/2012/main" userId="S-1-5-21-4020595674-3681589973-936432436-22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DF6"/>
    <a:srgbClr val="20216E"/>
    <a:srgbClr val="CFD3E9"/>
    <a:srgbClr val="00A8CA"/>
    <a:srgbClr val="04A9C6"/>
    <a:srgbClr val="1C1D58"/>
    <a:srgbClr val="242570"/>
    <a:srgbClr val="FFFFFF"/>
    <a:srgbClr val="8E90DE"/>
    <a:srgbClr val="039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2479" autoAdjust="0"/>
  </p:normalViewPr>
  <p:slideViewPr>
    <p:cSldViewPr snapToGrid="0">
      <p:cViewPr varScale="1">
        <p:scale>
          <a:sx n="104" d="100"/>
          <a:sy n="104" d="100"/>
        </p:scale>
        <p:origin x="1248" y="96"/>
      </p:cViewPr>
      <p:guideLst>
        <p:guide orient="horz" pos="3810"/>
        <p:guide pos="1508"/>
        <p:guide orient="horz" pos="16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F1752-AFEC-44AD-8D06-8E856CA75FC8}" type="datetimeFigureOut">
              <a:rPr lang="en-GB" smtClean="0"/>
              <a:t>13/09/2022</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8AD27-A707-475B-A849-81E05BB528F0}" type="slidenum">
              <a:rPr lang="en-GB" smtClean="0"/>
              <a:t>‹#›</a:t>
            </a:fld>
            <a:endParaRPr lang="en-GB"/>
          </a:p>
        </p:txBody>
      </p:sp>
    </p:spTree>
    <p:extLst>
      <p:ext uri="{BB962C8B-B14F-4D97-AF65-F5344CB8AC3E}">
        <p14:creationId xmlns:p14="http://schemas.microsoft.com/office/powerpoint/2010/main" val="36379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8706B8-EBCC-470A-8AE8-B49CE76EE6E5}" type="slidenum">
              <a:rPr lang="en-GB" smtClean="0"/>
              <a:pPr/>
              <a:t>2</a:t>
            </a:fld>
            <a:endParaRPr lang="en-GB" dirty="0"/>
          </a:p>
        </p:txBody>
      </p:sp>
    </p:spTree>
    <p:extLst>
      <p:ext uri="{BB962C8B-B14F-4D97-AF65-F5344CB8AC3E}">
        <p14:creationId xmlns:p14="http://schemas.microsoft.com/office/powerpoint/2010/main" val="332973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8706B8-EBCC-470A-8AE8-B49CE76EE6E5}" type="slidenum">
              <a:rPr lang="en-GB" smtClean="0"/>
              <a:pPr/>
              <a:t>11</a:t>
            </a:fld>
            <a:endParaRPr lang="en-GB" dirty="0"/>
          </a:p>
        </p:txBody>
      </p:sp>
    </p:spTree>
    <p:extLst>
      <p:ext uri="{BB962C8B-B14F-4D97-AF65-F5344CB8AC3E}">
        <p14:creationId xmlns:p14="http://schemas.microsoft.com/office/powerpoint/2010/main" val="161549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8706B8-EBCC-470A-8AE8-B49CE76EE6E5}" type="slidenum">
              <a:rPr lang="en-GB" smtClean="0"/>
              <a:pPr/>
              <a:t>12</a:t>
            </a:fld>
            <a:endParaRPr lang="en-GB" dirty="0"/>
          </a:p>
        </p:txBody>
      </p:sp>
    </p:spTree>
    <p:extLst>
      <p:ext uri="{BB962C8B-B14F-4D97-AF65-F5344CB8AC3E}">
        <p14:creationId xmlns:p14="http://schemas.microsoft.com/office/powerpoint/2010/main" val="291470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8706B8-EBCC-470A-8AE8-B49CE76EE6E5}" type="slidenum">
              <a:rPr lang="en-GB" smtClean="0"/>
              <a:pPr/>
              <a:t>13</a:t>
            </a:fld>
            <a:endParaRPr lang="en-GB" dirty="0"/>
          </a:p>
        </p:txBody>
      </p:sp>
    </p:spTree>
    <p:extLst>
      <p:ext uri="{BB962C8B-B14F-4D97-AF65-F5344CB8AC3E}">
        <p14:creationId xmlns:p14="http://schemas.microsoft.com/office/powerpoint/2010/main" val="1293613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8706B8-EBCC-470A-8AE8-B49CE76EE6E5}" type="slidenum">
              <a:rPr lang="en-GB" smtClean="0"/>
              <a:pPr/>
              <a:t>14</a:t>
            </a:fld>
            <a:endParaRPr lang="en-GB" dirty="0"/>
          </a:p>
        </p:txBody>
      </p:sp>
    </p:spTree>
    <p:extLst>
      <p:ext uri="{BB962C8B-B14F-4D97-AF65-F5344CB8AC3E}">
        <p14:creationId xmlns:p14="http://schemas.microsoft.com/office/powerpoint/2010/main" val="245489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first thing to say is that the ratios that make up the temporary financial criteria are not new as these temporary rules are essentially a condensed version of what already existed. </a:t>
            </a:r>
          </a:p>
          <a:p>
            <a:pPr marL="171450" indent="-171450">
              <a:buFontTx/>
              <a:buChar char="-"/>
            </a:pPr>
            <a:endParaRPr lang="en-GB" dirty="0"/>
          </a:p>
          <a:p>
            <a:pPr marL="171450" indent="-171450">
              <a:buFontTx/>
              <a:buChar char="-"/>
            </a:pPr>
            <a:r>
              <a:rPr lang="en-GB" dirty="0"/>
              <a:t>It comprises x3 core financial ratios as opposed to 5. The two that do not apply relate to negative profitability so if the Agent made an operating or net loss in the financial year, this will not result in Financial Security under the temporary rules. </a:t>
            </a:r>
          </a:p>
          <a:p>
            <a:pPr marL="171450" indent="-171450">
              <a:buFontTx/>
              <a:buChar char="-"/>
            </a:pPr>
            <a:endParaRPr lang="en-GB" dirty="0"/>
          </a:p>
          <a:p>
            <a:pPr marL="171450" indent="-171450">
              <a:buFontTx/>
              <a:buChar char="-"/>
            </a:pPr>
            <a:r>
              <a:rPr lang="en-GB" dirty="0"/>
              <a:t>The first ratio concerns the Agent’s net asset position which must essentially be greater than zero. If its not greater than zero there is an immediate Financial Security requirement </a:t>
            </a:r>
          </a:p>
          <a:p>
            <a:pPr marL="171450" indent="-171450">
              <a:buFontTx/>
              <a:buChar char="-"/>
            </a:pPr>
            <a:endParaRPr lang="en-GB" dirty="0"/>
          </a:p>
          <a:p>
            <a:pPr marL="171450" indent="-171450">
              <a:buFontTx/>
              <a:buChar char="-"/>
            </a:pPr>
            <a:r>
              <a:rPr lang="en-GB" dirty="0"/>
              <a:t>The quick and cash cover ratios I cover off in a bit more detail on the next slide as the levels applied are slightly higher than under the traditional rules.</a:t>
            </a:r>
          </a:p>
          <a:p>
            <a:pPr marL="171450" indent="-171450">
              <a:buFontTx/>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latin typeface="+mn-lt"/>
                <a:ea typeface="+mn-ea"/>
                <a:cs typeface="+mn-cs"/>
              </a:rPr>
              <a:t>What I did want to mention here though is that any undrawn RCF/overdraft limits that were held by the agent as at the FYE can be included as cash for the purpose of the cash cover ratio. Agents should ensure that their Auditor discloses any undrawn limit(s) as a note to the Accounts for this to be included as part of the calculation, otherwise a separate auditor’s confirmation will need to be provided.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latin typeface="+mn-lt"/>
                <a:ea typeface="+mn-ea"/>
                <a:cs typeface="+mn-cs"/>
              </a:rPr>
              <a:t>Agents should ensure that their Auditor discloses any undrawn limit(s) as a note to the Accounts for this to be included as part of the calculation, otherwise a separate auditor’s confirmation will need to be provided.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latin typeface="+mn-lt"/>
              <a:ea typeface="+mn-ea"/>
              <a:cs typeface="+mn-cs"/>
            </a:endParaRP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048706B8-EBCC-470A-8AE8-B49CE76EE6E5}" type="slidenum">
              <a:rPr lang="en-GB" smtClean="0"/>
              <a:pPr/>
              <a:t>3</a:t>
            </a:fld>
            <a:endParaRPr lang="en-GB" dirty="0"/>
          </a:p>
        </p:txBody>
      </p:sp>
    </p:spTree>
    <p:extLst>
      <p:ext uri="{BB962C8B-B14F-4D97-AF65-F5344CB8AC3E}">
        <p14:creationId xmlns:p14="http://schemas.microsoft.com/office/powerpoint/2010/main" val="340377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Following on from the last slide, I just wanted to touch a bit more upon the quick and cash cover ratios that form part of the temporary rules.</a:t>
            </a:r>
          </a:p>
          <a:p>
            <a:pPr marL="171450" indent="-171450">
              <a:buFontTx/>
              <a:buChar char="-"/>
            </a:pPr>
            <a:endParaRPr lang="en-GB" dirty="0"/>
          </a:p>
          <a:p>
            <a:pPr marL="171450" indent="-171450">
              <a:buFontTx/>
              <a:buChar char="-"/>
            </a:pPr>
            <a:r>
              <a:rPr lang="en-GB" dirty="0"/>
              <a:t>The key point here is that the pass levels were raised under the temporary rules. For example, in order to be able to settle BSP fortnightly, the an Agent’s quick and cash cover ratios must now be above 1.1 as opposed to 1, so a 10% step-up. </a:t>
            </a:r>
          </a:p>
          <a:p>
            <a:pPr marL="171450" indent="-171450">
              <a:buFontTx/>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As with the traditional criteria, the scoring is tiered and </a:t>
            </a:r>
            <a:r>
              <a:rPr lang="en-US" sz="1200" dirty="0">
                <a:solidFill>
                  <a:srgbClr val="242570"/>
                </a:solidFill>
                <a:latin typeface="Poppins Light" panose="00000400000000000000" pitchFamily="50" charset="0"/>
                <a:cs typeface="Poppins Light" panose="00000400000000000000" pitchFamily="50" charset="0"/>
              </a:rPr>
              <a:t>dictates both BSP settlement frequency and whether security is required. </a:t>
            </a:r>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048706B8-EBCC-470A-8AE8-B49CE76EE6E5}" type="slidenum">
              <a:rPr lang="en-GB" smtClean="0"/>
              <a:pPr/>
              <a:t>4</a:t>
            </a:fld>
            <a:endParaRPr lang="en-GB" dirty="0"/>
          </a:p>
        </p:txBody>
      </p:sp>
    </p:spTree>
    <p:extLst>
      <p:ext uri="{BB962C8B-B14F-4D97-AF65-F5344CB8AC3E}">
        <p14:creationId xmlns:p14="http://schemas.microsoft.com/office/powerpoint/2010/main" val="274760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 also wanted to take this opportunity to touch upon the traditional rules.</a:t>
            </a:r>
          </a:p>
          <a:p>
            <a:pPr marL="171450" indent="-171450">
              <a:buFontTx/>
              <a:buChar char="-"/>
            </a:pPr>
            <a:endParaRPr lang="en-GB" dirty="0"/>
          </a:p>
          <a:p>
            <a:pPr marL="171450" indent="-171450">
              <a:buFontTx/>
              <a:buChar char="-"/>
            </a:pPr>
            <a:r>
              <a:rPr lang="en-GB" dirty="0"/>
              <a:t>Most of you will already be familiar with this criteria but just to re-emphasise that this is currently scheduled to be introduced from 1 July 2023 so any businesses whose next financial year-end falls past 31 December of this year will be subject to the traditional rules as part of their next IATA financial assessment. </a:t>
            </a:r>
          </a:p>
          <a:p>
            <a:pPr marL="171450" indent="-171450">
              <a:buFontTx/>
              <a:buChar char="-"/>
            </a:pPr>
            <a:endParaRPr lang="en-GB" dirty="0"/>
          </a:p>
          <a:p>
            <a:pPr marL="171450" indent="-171450">
              <a:buFontTx/>
              <a:buChar char="-"/>
            </a:pPr>
            <a:r>
              <a:rPr lang="en-GB" dirty="0"/>
              <a:t>This will mean that Agent’s will need to be profitable at both an operating and net level in order to avoid financial security.</a:t>
            </a:r>
          </a:p>
          <a:p>
            <a:pPr marL="171450" indent="-171450">
              <a:buFontTx/>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other key point to mention here is that IATA has announced its intention to </a:t>
            </a:r>
            <a:r>
              <a:rPr lang="en-US" sz="1200" dirty="0">
                <a:solidFill>
                  <a:srgbClr val="242570"/>
                </a:solidFill>
                <a:latin typeface="Poppins Light" panose="00000400000000000000" pitchFamily="50" charset="0"/>
                <a:cs typeface="Poppins Light" panose="00000400000000000000" pitchFamily="50" charset="0"/>
              </a:rPr>
              <a:t>to retain the elevated quick and cash cover ratios that were imposed following the COVID-19 pandemic.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rgbClr val="242570"/>
              </a:solidFill>
              <a:latin typeface="Poppins Light" panose="00000400000000000000" pitchFamily="50" charset="0"/>
              <a:cs typeface="Poppins Light" panose="00000400000000000000" pitchFamily="50"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242570"/>
                </a:solidFill>
                <a:latin typeface="Poppins Light" panose="00000400000000000000" pitchFamily="50" charset="0"/>
                <a:cs typeface="Poppins Light" panose="00000400000000000000" pitchFamily="50" charset="0"/>
              </a:rPr>
              <a:t>There rationale for this is that it will ensure that Agent’s maintain stronger balance sheets, thereby reducing the risk of non-payment of BSP sales.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rgbClr val="242570"/>
              </a:solidFill>
              <a:latin typeface="Poppins Light" panose="00000400000000000000" pitchFamily="50" charset="0"/>
              <a:cs typeface="Poppins Light" panose="00000400000000000000" pitchFamily="50" charset="0"/>
            </a:endParaRP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048706B8-EBCC-470A-8AE8-B49CE76EE6E5}" type="slidenum">
              <a:rPr lang="en-GB" smtClean="0"/>
              <a:pPr/>
              <a:t>5</a:t>
            </a:fld>
            <a:endParaRPr lang="en-GB" dirty="0"/>
          </a:p>
        </p:txBody>
      </p:sp>
    </p:spTree>
    <p:extLst>
      <p:ext uri="{BB962C8B-B14F-4D97-AF65-F5344CB8AC3E}">
        <p14:creationId xmlns:p14="http://schemas.microsoft.com/office/powerpoint/2010/main" val="271038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if your business does fail one or more of the financial, IATA uses a set formula to calculate their financial security requirement. </a:t>
            </a:r>
          </a:p>
          <a:p>
            <a:pPr marL="285750" indent="-285750">
              <a:buFontTx/>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formula is shown on this slide which is useful for a cross-check exercise should IATA could come knocking for security. </a:t>
            </a:r>
          </a:p>
          <a:p>
            <a:pPr marL="285750" indent="-285750">
              <a:buFontTx/>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 have provided a worked example of this formula on the next slide but before we move on it is worth just going through the definitions.</a:t>
            </a:r>
          </a:p>
          <a:p>
            <a:pPr marL="285750" indent="-285750">
              <a:buFontTx/>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rPr>
              <a:t>“Days’ Sales at Risk” = this is essentially the BSP credit window that is afforded to agents plus a margin buffer.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endParaRPr>
          </a:p>
          <a:p>
            <a:pPr marL="285750" indent="-285750">
              <a:buFontTx/>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8706B8-EBCC-470A-8AE8-B49CE76EE6E5}" type="slidenum">
              <a:rPr lang="en-GB" smtClean="0"/>
              <a:pPr/>
              <a:t>6</a:t>
            </a:fld>
            <a:endParaRPr lang="en-GB" dirty="0"/>
          </a:p>
        </p:txBody>
      </p:sp>
    </p:spTree>
    <p:extLst>
      <p:ext uri="{BB962C8B-B14F-4D97-AF65-F5344CB8AC3E}">
        <p14:creationId xmlns:p14="http://schemas.microsoft.com/office/powerpoint/2010/main" val="245489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I am now going to pass over to Chris who is going to dive a bit more into the IATA risk framework and share some useful tips. </a:t>
            </a:r>
          </a:p>
        </p:txBody>
      </p:sp>
      <p:sp>
        <p:nvSpPr>
          <p:cNvPr id="4" name="Slide Number Placeholder 3"/>
          <p:cNvSpPr>
            <a:spLocks noGrp="1"/>
          </p:cNvSpPr>
          <p:nvPr>
            <p:ph type="sldNum" sz="quarter" idx="10"/>
          </p:nvPr>
        </p:nvSpPr>
        <p:spPr/>
        <p:txBody>
          <a:bodyPr/>
          <a:lstStyle/>
          <a:p>
            <a:fld id="{048706B8-EBCC-470A-8AE8-B49CE76EE6E5}" type="slidenum">
              <a:rPr lang="en-GB" smtClean="0"/>
              <a:pPr/>
              <a:t>7</a:t>
            </a:fld>
            <a:endParaRPr lang="en-GB" dirty="0"/>
          </a:p>
        </p:txBody>
      </p:sp>
    </p:spTree>
    <p:extLst>
      <p:ext uri="{BB962C8B-B14F-4D97-AF65-F5344CB8AC3E}">
        <p14:creationId xmlns:p14="http://schemas.microsoft.com/office/powerpoint/2010/main" val="91230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28AD27-A707-475B-A849-81E05BB528F0}" type="slidenum">
              <a:rPr lang="en-GB" smtClean="0"/>
              <a:t>8</a:t>
            </a:fld>
            <a:endParaRPr lang="en-GB"/>
          </a:p>
        </p:txBody>
      </p:sp>
    </p:spTree>
    <p:extLst>
      <p:ext uri="{BB962C8B-B14F-4D97-AF65-F5344CB8AC3E}">
        <p14:creationId xmlns:p14="http://schemas.microsoft.com/office/powerpoint/2010/main" val="15866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8706B8-EBCC-470A-8AE8-B49CE76EE6E5}" type="slidenum">
              <a:rPr lang="en-GB" smtClean="0"/>
              <a:pPr/>
              <a:t>9</a:t>
            </a:fld>
            <a:endParaRPr lang="en-GB" dirty="0"/>
          </a:p>
        </p:txBody>
      </p:sp>
    </p:spTree>
    <p:extLst>
      <p:ext uri="{BB962C8B-B14F-4D97-AF65-F5344CB8AC3E}">
        <p14:creationId xmlns:p14="http://schemas.microsoft.com/office/powerpoint/2010/main" val="28366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8706B8-EBCC-470A-8AE8-B49CE76EE6E5}" type="slidenum">
              <a:rPr lang="en-GB" smtClean="0"/>
              <a:pPr/>
              <a:t>10</a:t>
            </a:fld>
            <a:endParaRPr lang="en-GB" dirty="0"/>
          </a:p>
        </p:txBody>
      </p:sp>
    </p:spTree>
    <p:extLst>
      <p:ext uri="{BB962C8B-B14F-4D97-AF65-F5344CB8AC3E}">
        <p14:creationId xmlns:p14="http://schemas.microsoft.com/office/powerpoint/2010/main" val="445602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O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9EDB9C-B237-4783-BCD5-A6E446DD41A6}"/>
              </a:ext>
            </a:extLst>
          </p:cNvPr>
          <p:cNvSpPr/>
          <p:nvPr userDrawn="1"/>
        </p:nvSpPr>
        <p:spPr>
          <a:xfrm>
            <a:off x="1" y="7163399"/>
            <a:ext cx="10693400" cy="397864"/>
          </a:xfrm>
          <a:prstGeom prst="rect">
            <a:avLst/>
          </a:prstGeom>
          <a:solidFill>
            <a:srgbClr val="24257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Disclaimer" hidden="1"/>
          <p:cNvSpPr txBox="1"/>
          <p:nvPr userDrawn="1">
            <p:custDataLst>
              <p:tags r:id="rId1"/>
            </p:custDataLst>
          </p:nvPr>
        </p:nvSpPr>
        <p:spPr>
          <a:xfrm>
            <a:off x="5424470" y="7075192"/>
            <a:ext cx="3451052" cy="138499"/>
          </a:xfrm>
          <a:prstGeom prst="rect">
            <a:avLst/>
          </a:prstGeom>
          <a:noFill/>
        </p:spPr>
        <p:txBody>
          <a:bodyPr wrap="square" lIns="0" tIns="0" rIns="0" bIns="0" rtlCol="0" anchor="b" anchorCtr="0">
            <a:spAutoFit/>
          </a:bodyPr>
          <a:lstStyle/>
          <a:p>
            <a:pPr>
              <a:lnSpc>
                <a:spcPct val="100000"/>
              </a:lnSpc>
            </a:pPr>
            <a:endParaRPr lang="en-GB" sz="900" noProof="0" dirty="0"/>
          </a:p>
        </p:txBody>
      </p:sp>
      <p:sp>
        <p:nvSpPr>
          <p:cNvPr id="6" name="Rectangle 5">
            <a:extLst>
              <a:ext uri="{FF2B5EF4-FFF2-40B4-BE49-F238E27FC236}">
                <a16:creationId xmlns:a16="http://schemas.microsoft.com/office/drawing/2014/main" id="{2F22D3B0-82AA-41C3-B071-CC4BD8EA8229}"/>
              </a:ext>
            </a:extLst>
          </p:cNvPr>
          <p:cNvSpPr/>
          <p:nvPr userDrawn="1"/>
        </p:nvSpPr>
        <p:spPr>
          <a:xfrm>
            <a:off x="0" y="756"/>
            <a:ext cx="10693400" cy="45719"/>
          </a:xfrm>
          <a:prstGeom prst="rect">
            <a:avLst/>
          </a:prstGeom>
          <a:solidFill>
            <a:srgbClr val="242570"/>
          </a:solidFill>
          <a:ln w="25400">
            <a:noFill/>
          </a:ln>
        </p:spPr>
        <p:txBody>
          <a:bodyPr vert="horz" wrap="square" lIns="91440" tIns="45720" rIns="91440" bIns="45720" rtlCol="0" anchor="ctr">
            <a:noAutofit/>
          </a:bodyPr>
          <a:lstStyle/>
          <a:p>
            <a:pPr algn="ctr"/>
            <a:endParaRPr lang="en-GB" dirty="0"/>
          </a:p>
        </p:txBody>
      </p:sp>
      <p:sp>
        <p:nvSpPr>
          <p:cNvPr id="8" name="TextBox 7">
            <a:extLst>
              <a:ext uri="{FF2B5EF4-FFF2-40B4-BE49-F238E27FC236}">
                <a16:creationId xmlns:a16="http://schemas.microsoft.com/office/drawing/2014/main" id="{C11871E9-19DC-4224-BD7F-798FE84126EC}"/>
              </a:ext>
            </a:extLst>
          </p:cNvPr>
          <p:cNvSpPr txBox="1">
            <a:spLocks/>
          </p:cNvSpPr>
          <p:nvPr userDrawn="1"/>
        </p:nvSpPr>
        <p:spPr>
          <a:xfrm>
            <a:off x="6333792" y="7278975"/>
            <a:ext cx="3544115" cy="166712"/>
          </a:xfrm>
          <a:prstGeom prst="rect">
            <a:avLst/>
          </a:prstGeom>
          <a:noFill/>
          <a:ln>
            <a:noFill/>
          </a:ln>
        </p:spPr>
        <p:txBody>
          <a:bodyPr wrap="square" lIns="0" tIns="0" rIns="0" bIns="0" numCol="1" spcCol="360000" rtlCol="0">
            <a:spAutoFit/>
          </a:bodyPr>
          <a:lstStyle/>
          <a:p>
            <a:pPr algn="r">
              <a:lnSpc>
                <a:spcPts val="1300"/>
              </a:lnSpc>
              <a:spcAft>
                <a:spcPts val="600"/>
              </a:spcAft>
            </a:pPr>
            <a:r>
              <a:rPr lang="en-GB" sz="900" dirty="0">
                <a:solidFill>
                  <a:schemeClr val="bg1"/>
                </a:solidFill>
                <a:latin typeface="Poppins Light" panose="00000400000000000000" pitchFamily="50" charset="0"/>
                <a:cs typeface="Poppins Light" panose="00000400000000000000" pitchFamily="50" charset="0"/>
              </a:rPr>
              <a:t>WHITE HART ASSOCIATES |  </a:t>
            </a:r>
            <a:r>
              <a:rPr lang="en-GB" sz="900" b="1" dirty="0">
                <a:solidFill>
                  <a:schemeClr val="bg1"/>
                </a:solidFill>
                <a:latin typeface="Poppins Light" panose="00000400000000000000" pitchFamily="50" charset="0"/>
                <a:cs typeface="Poppins Light" panose="00000400000000000000" pitchFamily="50" charset="0"/>
              </a:rPr>
              <a:t>PAGE </a:t>
            </a:r>
            <a:fld id="{DA5AE384-37E5-48EF-AD7C-E928ACB274B4}" type="slidenum">
              <a:rPr lang="en-GB" sz="900" b="1" smtClean="0">
                <a:solidFill>
                  <a:schemeClr val="bg1"/>
                </a:solidFill>
                <a:latin typeface="Poppins Light" panose="00000400000000000000" pitchFamily="50" charset="0"/>
                <a:cs typeface="Poppins Light" panose="00000400000000000000" pitchFamily="50" charset="0"/>
              </a:rPr>
              <a:t>‹#›</a:t>
            </a:fld>
            <a:endParaRPr lang="en-GB" sz="900" b="1" dirty="0">
              <a:solidFill>
                <a:schemeClr val="bg1"/>
              </a:solidFill>
              <a:latin typeface="Poppins Light" panose="00000400000000000000" pitchFamily="50" charset="0"/>
              <a:cs typeface="Poppins Light" panose="00000400000000000000" pitchFamily="50" charset="0"/>
            </a:endParaRPr>
          </a:p>
        </p:txBody>
      </p:sp>
      <p:grpSp>
        <p:nvGrpSpPr>
          <p:cNvPr id="11" name="Group 10">
            <a:extLst>
              <a:ext uri="{FF2B5EF4-FFF2-40B4-BE49-F238E27FC236}">
                <a16:creationId xmlns:a16="http://schemas.microsoft.com/office/drawing/2014/main" id="{FB938366-693E-437C-9800-A5CA1B02E72A}"/>
              </a:ext>
            </a:extLst>
          </p:cNvPr>
          <p:cNvGrpSpPr/>
          <p:nvPr userDrawn="1"/>
        </p:nvGrpSpPr>
        <p:grpSpPr>
          <a:xfrm>
            <a:off x="267552" y="7207843"/>
            <a:ext cx="471752" cy="288293"/>
            <a:chOff x="6734614" y="3483604"/>
            <a:chExt cx="2027482" cy="1239017"/>
          </a:xfrm>
        </p:grpSpPr>
        <p:pic>
          <p:nvPicPr>
            <p:cNvPr id="12" name="Picture 11">
              <a:extLst>
                <a:ext uri="{FF2B5EF4-FFF2-40B4-BE49-F238E27FC236}">
                  <a16:creationId xmlns:a16="http://schemas.microsoft.com/office/drawing/2014/main" id="{48B9DA3E-518A-47C2-A85B-D960F03EBEEC}"/>
                </a:ext>
              </a:extLst>
            </p:cNvPr>
            <p:cNvPicPr>
              <a:picLocks noChangeAspect="1"/>
            </p:cNvPicPr>
            <p:nvPr/>
          </p:nvPicPr>
          <p:blipFill>
            <a:blip r:embed="rId3"/>
            <a:stretch>
              <a:fillRect/>
            </a:stretch>
          </p:blipFill>
          <p:spPr>
            <a:xfrm>
              <a:off x="6734614" y="3483604"/>
              <a:ext cx="2027482" cy="1239017"/>
            </a:xfrm>
            <a:prstGeom prst="rect">
              <a:avLst/>
            </a:prstGeom>
          </p:spPr>
        </p:pic>
        <p:pic>
          <p:nvPicPr>
            <p:cNvPr id="13" name="Picture 12">
              <a:extLst>
                <a:ext uri="{FF2B5EF4-FFF2-40B4-BE49-F238E27FC236}">
                  <a16:creationId xmlns:a16="http://schemas.microsoft.com/office/drawing/2014/main" id="{837B2C9E-23E2-441A-B595-4956315A0CE1}"/>
                </a:ext>
              </a:extLst>
            </p:cNvPr>
            <p:cNvPicPr>
              <a:picLocks noChangeAspect="1"/>
            </p:cNvPicPr>
            <p:nvPr/>
          </p:nvPicPr>
          <p:blipFill>
            <a:blip r:embed="rId4"/>
            <a:stretch>
              <a:fillRect/>
            </a:stretch>
          </p:blipFill>
          <p:spPr>
            <a:xfrm>
              <a:off x="7167430" y="4194112"/>
              <a:ext cx="1485336" cy="470486"/>
            </a:xfrm>
            <a:prstGeom prst="rect">
              <a:avLst/>
            </a:prstGeom>
          </p:spPr>
        </p:pic>
      </p:grpSp>
    </p:spTree>
    <p:extLst>
      <p:ext uri="{BB962C8B-B14F-4D97-AF65-F5344CB8AC3E}">
        <p14:creationId xmlns:p14="http://schemas.microsoft.com/office/powerpoint/2010/main" val="220074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89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1237457"/>
            <a:ext cx="9089390" cy="2632440"/>
          </a:xfrm>
        </p:spPr>
        <p:txBody>
          <a:bodyPr anchor="b"/>
          <a:lstStyle>
            <a:lvl1pPr algn="ctr">
              <a:defRPr sz="6615"/>
            </a:lvl1pPr>
          </a:lstStyle>
          <a:p>
            <a:r>
              <a:rPr lang="en-US"/>
              <a:t>Click to edit Master title style</a:t>
            </a:r>
            <a:endParaRPr lang="en-US" dirty="0"/>
          </a:p>
        </p:txBody>
      </p:sp>
      <p:sp>
        <p:nvSpPr>
          <p:cNvPr id="3" name="Subtitle 2"/>
          <p:cNvSpPr>
            <a:spLocks noGrp="1"/>
          </p:cNvSpPr>
          <p:nvPr>
            <p:ph type="subTitle" idx="1"/>
          </p:nvPr>
        </p:nvSpPr>
        <p:spPr>
          <a:xfrm>
            <a:off x="1336675" y="3971414"/>
            <a:ext cx="8020050" cy="1825554"/>
          </a:xfrm>
        </p:spPr>
        <p:txBody>
          <a:bodyPr/>
          <a:lstStyle>
            <a:lvl1pPr marL="0" indent="0" algn="ctr">
              <a:buNone/>
              <a:defRPr sz="2646"/>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2571F8-4CD2-4990-951F-0707E9364A28}" type="datetimeFigureOut">
              <a:rPr lang="en-GB" smtClean="0"/>
              <a:t>13/09/2022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87042-7B76-4FF2-92CE-AF1A8B3BBA85}" type="slidenum">
              <a:rPr lang="en-GB" smtClean="0"/>
              <a:t>‹#›</a:t>
            </a:fld>
            <a:endParaRPr lang="en-GB"/>
          </a:p>
        </p:txBody>
      </p:sp>
    </p:spTree>
    <p:extLst>
      <p:ext uri="{BB962C8B-B14F-4D97-AF65-F5344CB8AC3E}">
        <p14:creationId xmlns:p14="http://schemas.microsoft.com/office/powerpoint/2010/main" val="1623399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314545"/>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Lst>
  <p:txStyles>
    <p:titleStyle>
      <a:lvl1pPr algn="l" defTabSz="1008126"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32" indent="-252032" algn="l" defTabSz="1008126" rtl="0" eaLnBrk="1" latinLnBrk="0" hangingPunct="1">
        <a:lnSpc>
          <a:spcPct val="90000"/>
        </a:lnSpc>
        <a:spcBef>
          <a:spcPts val="1103"/>
        </a:spcBef>
        <a:buFont typeface="Arial" panose="020B0604020202020204" pitchFamily="34" charset="0"/>
        <a:buChar char="•"/>
        <a:defRPr sz="3087" kern="1200">
          <a:solidFill>
            <a:schemeClr val="tx1"/>
          </a:solidFill>
          <a:latin typeface="+mn-lt"/>
          <a:ea typeface="+mn-ea"/>
          <a:cs typeface="+mn-cs"/>
        </a:defRPr>
      </a:lvl1pPr>
      <a:lvl2pPr marL="756095" indent="-252032" algn="l" defTabSz="1008126"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58" indent="-252032" algn="l" defTabSz="1008126"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221"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284"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347"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pos="3487" userDrawn="1">
          <p15:clr>
            <a:srgbClr val="F26B43"/>
          </p15:clr>
        </p15:guide>
        <p15:guide id="3" pos="6232" userDrawn="1">
          <p15:clr>
            <a:srgbClr val="F26B43"/>
          </p15:clr>
        </p15:guide>
        <p15:guide id="4" pos="515" userDrawn="1">
          <p15:clr>
            <a:srgbClr val="F26B43"/>
          </p15:clr>
        </p15:guide>
        <p15:guide id="5" orient="horz" pos="809" userDrawn="1">
          <p15:clr>
            <a:srgbClr val="F26B43"/>
          </p15:clr>
        </p15:guide>
        <p15:guide id="6" orient="horz" pos="1115" userDrawn="1">
          <p15:clr>
            <a:srgbClr val="F26B43"/>
          </p15:clr>
        </p15:guide>
        <p15:guide id="7" orient="horz" pos="417" userDrawn="1">
          <p15:clr>
            <a:srgbClr val="F26B43"/>
          </p15:clr>
        </p15:guide>
        <p15:guide id="8" orient="horz" pos="4455" userDrawn="1">
          <p15:clr>
            <a:srgbClr val="F26B43"/>
          </p15:clr>
        </p15:guide>
        <p15:guide id="9" pos="32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6.jpe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04726-0376-4B32-9879-6A4F55785E6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7371" r="11368" b="1009"/>
          <a:stretch/>
        </p:blipFill>
        <p:spPr>
          <a:xfrm flipH="1">
            <a:off x="0" y="0"/>
            <a:ext cx="10693400" cy="7561262"/>
          </a:xfrm>
          <a:prstGeom prst="rect">
            <a:avLst/>
          </a:prstGeom>
        </p:spPr>
      </p:pic>
      <p:sp>
        <p:nvSpPr>
          <p:cNvPr id="9" name="Rectangle 8">
            <a:extLst>
              <a:ext uri="{FF2B5EF4-FFF2-40B4-BE49-F238E27FC236}">
                <a16:creationId xmlns:a16="http://schemas.microsoft.com/office/drawing/2014/main" id="{6318EF3A-E0AB-4ACA-90E7-BC7252279687}"/>
              </a:ext>
            </a:extLst>
          </p:cNvPr>
          <p:cNvSpPr/>
          <p:nvPr/>
        </p:nvSpPr>
        <p:spPr>
          <a:xfrm>
            <a:off x="-7621" y="-6667"/>
            <a:ext cx="900000" cy="900000"/>
          </a:xfrm>
          <a:prstGeom prst="rect">
            <a:avLst/>
          </a:prstGeom>
          <a:solidFill>
            <a:srgbClr val="0AE0E0"/>
          </a:solidFill>
          <a:ln w="3175">
            <a:noFill/>
          </a:ln>
        </p:spPr>
        <p:txBody>
          <a:bodyPr vert="horz" wrap="square" lIns="91440" tIns="45720" rIns="91440" bIns="45720" rtlCol="0" anchor="ctr">
            <a:noAutofit/>
          </a:bodyPr>
          <a:lstStyle/>
          <a:p>
            <a:pPr algn="ctr"/>
            <a:endParaRPr lang="en-GB" dirty="0"/>
          </a:p>
        </p:txBody>
      </p:sp>
      <p:sp>
        <p:nvSpPr>
          <p:cNvPr id="8" name="Rectangle 7">
            <a:extLst>
              <a:ext uri="{FF2B5EF4-FFF2-40B4-BE49-F238E27FC236}">
                <a16:creationId xmlns:a16="http://schemas.microsoft.com/office/drawing/2014/main" id="{F7C907B4-9C9E-4E5C-9629-4C9877A6A6A5}"/>
              </a:ext>
            </a:extLst>
          </p:cNvPr>
          <p:cNvSpPr/>
          <p:nvPr/>
        </p:nvSpPr>
        <p:spPr>
          <a:xfrm>
            <a:off x="888007" y="900000"/>
            <a:ext cx="900000" cy="900000"/>
          </a:xfrm>
          <a:prstGeom prst="rect">
            <a:avLst/>
          </a:prstGeom>
          <a:solidFill>
            <a:srgbClr val="00A9CB"/>
          </a:solidFill>
          <a:ln w="3175">
            <a:noFill/>
          </a:ln>
        </p:spPr>
        <p:txBody>
          <a:bodyPr vert="horz" wrap="square" lIns="91440" tIns="45720" rIns="91440" bIns="45720" rtlCol="0" anchor="ctr">
            <a:noAutofit/>
          </a:bodyPr>
          <a:lstStyle/>
          <a:p>
            <a:pPr algn="ctr"/>
            <a:endParaRPr lang="en-GB" dirty="0"/>
          </a:p>
        </p:txBody>
      </p:sp>
      <p:sp>
        <p:nvSpPr>
          <p:cNvPr id="7" name="Rectangle 6">
            <a:extLst>
              <a:ext uri="{FF2B5EF4-FFF2-40B4-BE49-F238E27FC236}">
                <a16:creationId xmlns:a16="http://schemas.microsoft.com/office/drawing/2014/main" id="{1672551C-3800-458C-8C5E-C7EF2DA4FAD4}"/>
              </a:ext>
            </a:extLst>
          </p:cNvPr>
          <p:cNvSpPr/>
          <p:nvPr/>
        </p:nvSpPr>
        <p:spPr>
          <a:xfrm>
            <a:off x="-10088" y="1790505"/>
            <a:ext cx="900000" cy="900000"/>
          </a:xfrm>
          <a:prstGeom prst="rect">
            <a:avLst/>
          </a:prstGeom>
          <a:solidFill>
            <a:srgbClr val="7030A0"/>
          </a:solidFill>
          <a:ln w="3175">
            <a:noFill/>
          </a:ln>
        </p:spPr>
        <p:txBody>
          <a:bodyPr vert="horz" wrap="square" lIns="91440" tIns="45720" rIns="91440" bIns="45720" rtlCol="0" anchor="ctr">
            <a:noAutofit/>
          </a:bodyPr>
          <a:lstStyle/>
          <a:p>
            <a:pPr algn="ctr"/>
            <a:endParaRPr lang="en-GB" dirty="0"/>
          </a:p>
        </p:txBody>
      </p:sp>
      <p:sp>
        <p:nvSpPr>
          <p:cNvPr id="5" name="Rectangle 4">
            <a:extLst>
              <a:ext uri="{FF2B5EF4-FFF2-40B4-BE49-F238E27FC236}">
                <a16:creationId xmlns:a16="http://schemas.microsoft.com/office/drawing/2014/main" id="{49E963A6-3729-45BC-BCA1-464CBE579700}"/>
              </a:ext>
            </a:extLst>
          </p:cNvPr>
          <p:cNvSpPr/>
          <p:nvPr/>
        </p:nvSpPr>
        <p:spPr>
          <a:xfrm>
            <a:off x="1793232" y="1790475"/>
            <a:ext cx="7251913" cy="900000"/>
          </a:xfrm>
          <a:prstGeom prst="rect">
            <a:avLst/>
          </a:prstGeom>
          <a:solidFill>
            <a:srgbClr val="242570"/>
          </a:solidFill>
          <a:ln w="3175">
            <a:noFill/>
          </a:ln>
        </p:spPr>
        <p:txBody>
          <a:bodyPr vert="horz" wrap="square" lIns="91440" tIns="45720" rIns="91440" bIns="45720" rtlCol="0" anchor="ctr">
            <a:noAutofit/>
          </a:bodyPr>
          <a:lstStyle/>
          <a:p>
            <a:pPr algn="ctr"/>
            <a:endParaRPr lang="en-GB" dirty="0"/>
          </a:p>
        </p:txBody>
      </p:sp>
      <p:sp>
        <p:nvSpPr>
          <p:cNvPr id="6" name="TextBox 5">
            <a:extLst>
              <a:ext uri="{FF2B5EF4-FFF2-40B4-BE49-F238E27FC236}">
                <a16:creationId xmlns:a16="http://schemas.microsoft.com/office/drawing/2014/main" id="{E3330181-72A5-4E49-999E-C3F567825432}"/>
              </a:ext>
            </a:extLst>
          </p:cNvPr>
          <p:cNvSpPr txBox="1"/>
          <p:nvPr/>
        </p:nvSpPr>
        <p:spPr>
          <a:xfrm>
            <a:off x="3280535" y="1890146"/>
            <a:ext cx="5859860" cy="770964"/>
          </a:xfrm>
          <a:prstGeom prst="rect">
            <a:avLst/>
          </a:prstGeom>
          <a:noFill/>
        </p:spPr>
        <p:txBody>
          <a:bodyPr wrap="square" lIns="91424" tIns="45712" rIns="91424" bIns="45712" rtlCol="0">
            <a:spAutoFit/>
          </a:bodyPr>
          <a:lstStyle/>
          <a:p>
            <a:pPr defTabSz="1008126">
              <a:lnSpc>
                <a:spcPct val="90000"/>
              </a:lnSpc>
              <a:spcBef>
                <a:spcPct val="0"/>
              </a:spcBef>
            </a:pPr>
            <a:r>
              <a:rPr lang="en-GB" sz="2800" b="1" dirty="0">
                <a:solidFill>
                  <a:schemeClr val="bg1"/>
                </a:solidFill>
                <a:latin typeface="Open Sans Light" panose="020B0306030504020204" pitchFamily="34" charset="0"/>
              </a:rPr>
              <a:t>BTA MEMBERS WEBINAR</a:t>
            </a:r>
          </a:p>
          <a:p>
            <a:pPr defTabSz="1008126">
              <a:lnSpc>
                <a:spcPct val="90000"/>
              </a:lnSpc>
              <a:spcBef>
                <a:spcPct val="0"/>
              </a:spcBef>
            </a:pPr>
            <a:endParaRPr lang="en-GB" sz="300" b="1" dirty="0">
              <a:solidFill>
                <a:schemeClr val="bg1"/>
              </a:solidFill>
              <a:latin typeface="Open Sans Light" panose="020B0306030504020204" pitchFamily="34" charset="0"/>
            </a:endParaRPr>
          </a:p>
          <a:p>
            <a:pPr defTabSz="1008126">
              <a:lnSpc>
                <a:spcPct val="90000"/>
              </a:lnSpc>
              <a:spcBef>
                <a:spcPct val="0"/>
              </a:spcBef>
            </a:pPr>
            <a:r>
              <a:rPr lang="en-GB" dirty="0">
                <a:solidFill>
                  <a:schemeClr val="bg1"/>
                </a:solidFill>
                <a:latin typeface="Open Sans Light" panose="020B0306030504020204" pitchFamily="34" charset="0"/>
              </a:rPr>
              <a:t>IATA UK AGENTS - FINANCIAL REQUIREMENTS UPDATE</a:t>
            </a:r>
          </a:p>
        </p:txBody>
      </p:sp>
      <p:grpSp>
        <p:nvGrpSpPr>
          <p:cNvPr id="2" name="Group 1">
            <a:extLst>
              <a:ext uri="{FF2B5EF4-FFF2-40B4-BE49-F238E27FC236}">
                <a16:creationId xmlns:a16="http://schemas.microsoft.com/office/drawing/2014/main" id="{A3BC7833-ACEF-46A4-AABB-B21C042B1733}"/>
              </a:ext>
            </a:extLst>
          </p:cNvPr>
          <p:cNvGrpSpPr/>
          <p:nvPr/>
        </p:nvGrpSpPr>
        <p:grpSpPr>
          <a:xfrm>
            <a:off x="1888482" y="1880621"/>
            <a:ext cx="1222114" cy="729239"/>
            <a:chOff x="2727849" y="2461192"/>
            <a:chExt cx="2076437" cy="1239017"/>
          </a:xfrm>
        </p:grpSpPr>
        <p:pic>
          <p:nvPicPr>
            <p:cNvPr id="23" name="Picture 22">
              <a:extLst>
                <a:ext uri="{FF2B5EF4-FFF2-40B4-BE49-F238E27FC236}">
                  <a16:creationId xmlns:a16="http://schemas.microsoft.com/office/drawing/2014/main" id="{67D4084A-EFA7-4D36-9303-599F10C19457}"/>
                </a:ext>
              </a:extLst>
            </p:cNvPr>
            <p:cNvPicPr>
              <a:picLocks noChangeAspect="1"/>
            </p:cNvPicPr>
            <p:nvPr/>
          </p:nvPicPr>
          <p:blipFill>
            <a:blip r:embed="rId4"/>
            <a:stretch>
              <a:fillRect/>
            </a:stretch>
          </p:blipFill>
          <p:spPr>
            <a:xfrm>
              <a:off x="2727849" y="2461192"/>
              <a:ext cx="2027482" cy="1239017"/>
            </a:xfrm>
            <a:prstGeom prst="rect">
              <a:avLst/>
            </a:prstGeom>
          </p:spPr>
        </p:pic>
        <p:pic>
          <p:nvPicPr>
            <p:cNvPr id="24" name="Picture 23">
              <a:extLst>
                <a:ext uri="{FF2B5EF4-FFF2-40B4-BE49-F238E27FC236}">
                  <a16:creationId xmlns:a16="http://schemas.microsoft.com/office/drawing/2014/main" id="{CB4F6656-FA2E-44C6-A557-1C701EB1C867}"/>
                </a:ext>
              </a:extLst>
            </p:cNvPr>
            <p:cNvPicPr>
              <a:picLocks noChangeAspect="1"/>
            </p:cNvPicPr>
            <p:nvPr/>
          </p:nvPicPr>
          <p:blipFill>
            <a:blip r:embed="rId5"/>
            <a:stretch>
              <a:fillRect/>
            </a:stretch>
          </p:blipFill>
          <p:spPr>
            <a:xfrm>
              <a:off x="3318950" y="3132868"/>
              <a:ext cx="1485336" cy="470487"/>
            </a:xfrm>
            <a:prstGeom prst="rect">
              <a:avLst/>
            </a:prstGeom>
          </p:spPr>
        </p:pic>
      </p:grpSp>
      <p:sp>
        <p:nvSpPr>
          <p:cNvPr id="11" name="TextBox 10">
            <a:extLst>
              <a:ext uri="{FF2B5EF4-FFF2-40B4-BE49-F238E27FC236}">
                <a16:creationId xmlns:a16="http://schemas.microsoft.com/office/drawing/2014/main" id="{53389990-1D5B-47E0-91C2-9E406DDAFDE4}"/>
              </a:ext>
            </a:extLst>
          </p:cNvPr>
          <p:cNvSpPr txBox="1"/>
          <p:nvPr/>
        </p:nvSpPr>
        <p:spPr>
          <a:xfrm>
            <a:off x="8885817" y="7183535"/>
            <a:ext cx="1734560" cy="306054"/>
          </a:xfrm>
          <a:prstGeom prst="rect">
            <a:avLst/>
          </a:prstGeom>
          <a:noFill/>
        </p:spPr>
        <p:txBody>
          <a:bodyPr wrap="square" lIns="104269" tIns="52135" rIns="104269" bIns="52135" numCol="1" spcCol="180000" rtlCol="0">
            <a:noAutofit/>
          </a:bodyPr>
          <a:lstStyle/>
          <a:p>
            <a:pPr algn="r" defTabSz="1005840">
              <a:lnSpc>
                <a:spcPct val="90000"/>
              </a:lnSpc>
              <a:spcBef>
                <a:spcPts val="600"/>
              </a:spcBef>
              <a:spcAft>
                <a:spcPts val="600"/>
              </a:spcAft>
            </a:pPr>
            <a:r>
              <a:rPr lang="en-US" sz="1400" dirty="0">
                <a:solidFill>
                  <a:schemeClr val="bg1"/>
                </a:solidFill>
                <a:latin typeface="Open Sans" panose="020B0606030504020204" pitchFamily="34" charset="0"/>
              </a:rPr>
              <a:t>September 2022</a:t>
            </a:r>
          </a:p>
        </p:txBody>
      </p:sp>
      <p:sp>
        <p:nvSpPr>
          <p:cNvPr id="13" name="Rectangle 12">
            <a:extLst>
              <a:ext uri="{FF2B5EF4-FFF2-40B4-BE49-F238E27FC236}">
                <a16:creationId xmlns:a16="http://schemas.microsoft.com/office/drawing/2014/main" id="{C62511A0-9E00-4849-B6E3-02ADE67A9C31}"/>
              </a:ext>
            </a:extLst>
          </p:cNvPr>
          <p:cNvSpPr/>
          <p:nvPr/>
        </p:nvSpPr>
        <p:spPr>
          <a:xfrm>
            <a:off x="889132" y="2678122"/>
            <a:ext cx="900000" cy="900000"/>
          </a:xfrm>
          <a:prstGeom prst="rect">
            <a:avLst/>
          </a:prstGeom>
          <a:solidFill>
            <a:srgbClr val="0AE0E0"/>
          </a:solidFill>
          <a:ln w="3175">
            <a:noFill/>
          </a:ln>
        </p:spPr>
        <p:txBody>
          <a:bodyPr vert="horz" wrap="square" lIns="91440" tIns="45720" rIns="91440" bIns="45720" rtlCol="0" anchor="ctr">
            <a:noAutofit/>
          </a:bodyPr>
          <a:lstStyle/>
          <a:p>
            <a:pPr algn="ctr"/>
            <a:endParaRPr lang="en-GB" dirty="0"/>
          </a:p>
        </p:txBody>
      </p:sp>
      <p:sp>
        <p:nvSpPr>
          <p:cNvPr id="16" name="Rectangle 15">
            <a:extLst>
              <a:ext uri="{FF2B5EF4-FFF2-40B4-BE49-F238E27FC236}">
                <a16:creationId xmlns:a16="http://schemas.microsoft.com/office/drawing/2014/main" id="{472A7B9D-D77E-41F9-B75A-63206256DB24}"/>
              </a:ext>
            </a:extLst>
          </p:cNvPr>
          <p:cNvSpPr/>
          <p:nvPr/>
        </p:nvSpPr>
        <p:spPr>
          <a:xfrm>
            <a:off x="-11993" y="3584789"/>
            <a:ext cx="900000" cy="900000"/>
          </a:xfrm>
          <a:prstGeom prst="rect">
            <a:avLst/>
          </a:prstGeom>
          <a:solidFill>
            <a:srgbClr val="242570"/>
          </a:solidFill>
          <a:ln w="3175">
            <a:noFill/>
          </a:ln>
        </p:spPr>
        <p:txBody>
          <a:bodyPr vert="horz" wrap="square" lIns="91440" tIns="45720" rIns="91440" bIns="45720" rtlCol="0" anchor="ctr">
            <a:noAutofit/>
          </a:bodyPr>
          <a:lstStyle/>
          <a:p>
            <a:pPr algn="ctr"/>
            <a:endParaRPr lang="en-GB" dirty="0"/>
          </a:p>
        </p:txBody>
      </p:sp>
    </p:spTree>
    <p:extLst>
      <p:ext uri="{BB962C8B-B14F-4D97-AF65-F5344CB8AC3E}">
        <p14:creationId xmlns:p14="http://schemas.microsoft.com/office/powerpoint/2010/main" val="26972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a:solidFill>
                  <a:schemeClr val="tx1"/>
                </a:solidFill>
              </a:rPr>
              <a:t>  – </a:t>
            </a:r>
            <a:endParaRPr lang="en-GB" sz="900" noProof="0" dirty="0">
              <a:solidFill>
                <a:schemeClr val="tx1"/>
              </a:solidFill>
            </a:endParaRPr>
          </a:p>
        </p:txBody>
      </p:sp>
      <p:sp>
        <p:nvSpPr>
          <p:cNvPr id="61" name="TextBox 60"/>
          <p:cNvSpPr txBox="1"/>
          <p:nvPr/>
        </p:nvSpPr>
        <p:spPr>
          <a:xfrm>
            <a:off x="797829" y="625367"/>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Risk Events </a:t>
            </a:r>
          </a:p>
        </p:txBody>
      </p:sp>
      <p:sp>
        <p:nvSpPr>
          <p:cNvPr id="62" name="TextBox 61">
            <a:extLst>
              <a:ext uri="{FF2B5EF4-FFF2-40B4-BE49-F238E27FC236}">
                <a16:creationId xmlns:a16="http://schemas.microsoft.com/office/drawing/2014/main" id="{38B707FA-0256-4AF9-AC72-C52D234787C0}"/>
              </a:ext>
            </a:extLst>
          </p:cNvPr>
          <p:cNvSpPr txBox="1"/>
          <p:nvPr/>
        </p:nvSpPr>
        <p:spPr>
          <a:xfrm>
            <a:off x="821992" y="1032434"/>
            <a:ext cx="9618463" cy="708140"/>
          </a:xfrm>
          <a:prstGeom prst="rect">
            <a:avLst/>
          </a:prstGeom>
          <a:noFill/>
        </p:spPr>
        <p:txBody>
          <a:bodyPr wrap="square" lIns="0" tIns="0" rIns="0" bIns="0" numCol="1" spcCol="360000" rtlCol="0">
            <a:noAutofit/>
          </a:bodyPr>
          <a:lstStyle/>
          <a:p>
            <a:pPr>
              <a:spcBef>
                <a:spcPts val="600"/>
              </a:spcBef>
              <a:spcAft>
                <a:spcPts val="600"/>
              </a:spcAft>
            </a:pPr>
            <a:r>
              <a:rPr lang="en-US" sz="1400" dirty="0">
                <a:solidFill>
                  <a:srgbClr val="242570"/>
                </a:solidFill>
                <a:latin typeface="Poppins Light" panose="00000400000000000000" pitchFamily="50" charset="0"/>
                <a:cs typeface="Poppins Light" panose="00000400000000000000" pitchFamily="50" charset="0"/>
              </a:rPr>
              <a:t>For each Agent under Standard Accreditation with a Cash Facility or Multi-Country Accreditation, IATA will maintain an ongoing Risk History Assessment. </a:t>
            </a:r>
          </a:p>
          <a:p>
            <a:pPr>
              <a:spcBef>
                <a:spcPts val="600"/>
              </a:spcBef>
              <a:spcAft>
                <a:spcPts val="600"/>
              </a:spcAft>
            </a:pPr>
            <a:r>
              <a:rPr lang="en-US" sz="1400" dirty="0">
                <a:solidFill>
                  <a:srgbClr val="242570"/>
                </a:solidFill>
                <a:latin typeface="Poppins Light" panose="00000400000000000000" pitchFamily="50" charset="0"/>
                <a:cs typeface="Poppins Light" panose="00000400000000000000" pitchFamily="50" charset="0"/>
              </a:rPr>
              <a:t>Based on the combined number and type of Risk Event(s) recorded in an Agent’s Risk History, the Agent either passes or fails the Risk History Assessment </a:t>
            </a:r>
          </a:p>
        </p:txBody>
      </p:sp>
      <p:sp>
        <p:nvSpPr>
          <p:cNvPr id="72" name="TextBox 71">
            <a:extLst>
              <a:ext uri="{FF2B5EF4-FFF2-40B4-BE49-F238E27FC236}">
                <a16:creationId xmlns:a16="http://schemas.microsoft.com/office/drawing/2014/main" id="{D217862D-9837-3B00-B975-1F1A18F80FD2}"/>
              </a:ext>
            </a:extLst>
          </p:cNvPr>
          <p:cNvSpPr txBox="1"/>
          <p:nvPr/>
        </p:nvSpPr>
        <p:spPr>
          <a:xfrm>
            <a:off x="878489" y="2178846"/>
            <a:ext cx="9073579" cy="4177966"/>
          </a:xfrm>
          <a:prstGeom prst="rect">
            <a:avLst/>
          </a:prstGeom>
          <a:noFill/>
        </p:spPr>
        <p:txBody>
          <a:bodyPr wrap="square" lIns="0" tIns="0" rIns="0" bIns="0" numCol="1" spcCol="360000" rtlCol="0">
            <a:noAutofit/>
          </a:bodyPr>
          <a:lstStyle/>
          <a:p>
            <a:pPr>
              <a:spcBef>
                <a:spcPts val="600"/>
              </a:spcBef>
              <a:spcAft>
                <a:spcPts val="600"/>
              </a:spcAft>
            </a:pPr>
            <a:r>
              <a:rPr lang="en-US" sz="1600" dirty="0">
                <a:latin typeface="Poppins Light" panose="00000400000000000000" pitchFamily="50" charset="0"/>
                <a:cs typeface="Poppins Light" panose="00000400000000000000" pitchFamily="50" charset="0"/>
              </a:rPr>
              <a:t>				</a:t>
            </a:r>
            <a:endParaRPr lang="en-GB" sz="1800" b="0" i="0" u="none" strike="noStrike" baseline="0" dirty="0">
              <a:solidFill>
                <a:srgbClr val="000000"/>
              </a:solidFill>
              <a:latin typeface="Aktiv Grotesk"/>
            </a:endParaRPr>
          </a:p>
        </p:txBody>
      </p:sp>
      <p:graphicFrame>
        <p:nvGraphicFramePr>
          <p:cNvPr id="12" name="Table 11">
            <a:extLst>
              <a:ext uri="{FF2B5EF4-FFF2-40B4-BE49-F238E27FC236}">
                <a16:creationId xmlns:a16="http://schemas.microsoft.com/office/drawing/2014/main" id="{AC3E3013-2591-352D-8777-7047706E6B15}"/>
              </a:ext>
            </a:extLst>
          </p:cNvPr>
          <p:cNvGraphicFramePr>
            <a:graphicFrameLocks noGrp="1"/>
          </p:cNvGraphicFramePr>
          <p:nvPr>
            <p:extLst>
              <p:ext uri="{D42A27DB-BD31-4B8C-83A1-F6EECF244321}">
                <p14:modId xmlns:p14="http://schemas.microsoft.com/office/powerpoint/2010/main" val="1947020457"/>
              </p:ext>
            </p:extLst>
          </p:nvPr>
        </p:nvGraphicFramePr>
        <p:xfrm>
          <a:off x="1857343" y="2512698"/>
          <a:ext cx="7362824" cy="3748216"/>
        </p:xfrm>
        <a:graphic>
          <a:graphicData uri="http://schemas.openxmlformats.org/drawingml/2006/table">
            <a:tbl>
              <a:tblPr firstRow="1" bandRow="1">
                <a:tableStyleId>{5C22544A-7EE6-4342-B048-85BDC9FD1C3A}</a:tableStyleId>
              </a:tblPr>
              <a:tblGrid>
                <a:gridCol w="6196008">
                  <a:extLst>
                    <a:ext uri="{9D8B030D-6E8A-4147-A177-3AD203B41FA5}">
                      <a16:colId xmlns:a16="http://schemas.microsoft.com/office/drawing/2014/main" val="4248581528"/>
                    </a:ext>
                  </a:extLst>
                </a:gridCol>
                <a:gridCol w="1166816">
                  <a:extLst>
                    <a:ext uri="{9D8B030D-6E8A-4147-A177-3AD203B41FA5}">
                      <a16:colId xmlns:a16="http://schemas.microsoft.com/office/drawing/2014/main" val="1630140587"/>
                    </a:ext>
                  </a:extLst>
                </a:gridCol>
              </a:tblGrid>
              <a:tr h="496002">
                <a:tc>
                  <a:txBody>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bg1"/>
                          </a:solidFill>
                          <a:latin typeface="Poppins Light" panose="00000400000000000000" pitchFamily="2" charset="0"/>
                          <a:ea typeface="+mn-ea"/>
                          <a:cs typeface="Poppins Light" panose="00000400000000000000" pitchFamily="2" charset="0"/>
                        </a:rPr>
                        <a:t>Risk Event</a:t>
                      </a:r>
                    </a:p>
                    <a:p>
                      <a:pPr marL="0" algn="l" defTabSz="1008126" rtl="0" eaLnBrk="1" latinLnBrk="0" hangingPunct="1"/>
                      <a:endParaRPr lang="en-GB" sz="1200" b="1" kern="1200" dirty="0">
                        <a:ln>
                          <a:noFill/>
                        </a:ln>
                        <a:solidFill>
                          <a:schemeClr val="bg1"/>
                        </a:solidFill>
                        <a:latin typeface="Poppins Light" panose="00000400000000000000" pitchFamily="2" charset="0"/>
                        <a:ea typeface="+mn-ea"/>
                        <a:cs typeface="Poppins Ligh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A9C6"/>
                    </a:solidFill>
                  </a:tcPr>
                </a:tc>
                <a:tc>
                  <a:txBody>
                    <a:bodyPr/>
                    <a:lstStyle/>
                    <a:p>
                      <a:pPr marL="0" algn="l" defTabSz="1008126" rtl="0" eaLnBrk="1" latinLnBrk="0" hangingPunct="1"/>
                      <a:r>
                        <a:rPr lang="en-GB" sz="1600" b="1" kern="1200" dirty="0">
                          <a:ln>
                            <a:noFill/>
                          </a:ln>
                          <a:solidFill>
                            <a:schemeClr val="bg1"/>
                          </a:solidFill>
                          <a:latin typeface="Poppins Light" panose="00000400000000000000" pitchFamily="2" charset="0"/>
                          <a:ea typeface="+mn-ea"/>
                          <a:cs typeface="Poppins Light" panose="00000400000000000000" pitchFamily="2" charset="0"/>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A9C6"/>
                    </a:solidFill>
                  </a:tcPr>
                </a:tc>
                <a:extLst>
                  <a:ext uri="{0D108BD9-81ED-4DB2-BD59-A6C34878D82A}">
                    <a16:rowId xmlns:a16="http://schemas.microsoft.com/office/drawing/2014/main" val="1388724463"/>
                  </a:ext>
                </a:extLst>
              </a:tr>
              <a:tr h="287433">
                <a:tc>
                  <a:txBody>
                    <a:bodyPr/>
                    <a:lstStyle/>
                    <a:p>
                      <a:pPr marL="0" algn="l" defTabSz="1008126" rtl="0" eaLnBrk="1" latinLnBrk="0" hangingPunct="1"/>
                      <a:r>
                        <a:rPr lang="en-GB" sz="1200" kern="1200" dirty="0">
                          <a:ln>
                            <a:noFill/>
                          </a:ln>
                          <a:solidFill>
                            <a:srgbClr val="242570"/>
                          </a:solidFill>
                          <a:latin typeface="Poppins Light" panose="00000400000000000000" pitchFamily="50" charset="0"/>
                          <a:ea typeface="+mn-ea"/>
                          <a:cs typeface="Poppins Light" panose="00000400000000000000" pitchFamily="50" charset="0"/>
                        </a:rPr>
                        <a:t>Authorisation to use Cash Payment method for less than 24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9"/>
                    </a:solidFill>
                  </a:tcPr>
                </a:tc>
                <a:tc rowSpan="4">
                  <a:txBody>
                    <a:bodyPr/>
                    <a:lstStyle/>
                    <a:p>
                      <a:pPr marL="0" algn="ctr" defTabSz="1008126" rtl="0" eaLnBrk="1" latinLnBrk="0" hangingPunct="1"/>
                      <a:r>
                        <a:rPr lang="en-GB" sz="1200" kern="1200" dirty="0">
                          <a:ln>
                            <a:noFill/>
                          </a:ln>
                          <a:solidFill>
                            <a:srgbClr val="242570"/>
                          </a:solidFill>
                          <a:latin typeface="Poppins Light" panose="00000400000000000000" pitchFamily="50" charset="0"/>
                          <a:ea typeface="+mn-ea"/>
                          <a:cs typeface="Poppins Light" panose="00000400000000000000" pitchFamily="50" charset="0"/>
                        </a:rPr>
                        <a:t>One </a:t>
                      </a:r>
                    </a:p>
                    <a:p>
                      <a:pPr marL="0" algn="ctr" defTabSz="1008126" rtl="0" eaLnBrk="1" latinLnBrk="0" hangingPunct="1"/>
                      <a:r>
                        <a:rPr lang="en-GB" sz="1200" kern="1200" dirty="0">
                          <a:ln>
                            <a:noFill/>
                          </a:ln>
                          <a:solidFill>
                            <a:srgbClr val="242570"/>
                          </a:solidFill>
                          <a:latin typeface="Poppins Light" panose="00000400000000000000" pitchFamily="50" charset="0"/>
                          <a:ea typeface="+mn-ea"/>
                          <a:cs typeface="Poppins Light" panose="00000400000000000000" pitchFamily="50" charset="0"/>
                        </a:rPr>
                        <a:t>Occurrence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124514"/>
                  </a:ext>
                </a:extLst>
              </a:tr>
              <a:tr h="287433">
                <a:tc>
                  <a:txBody>
                    <a:bodyPr/>
                    <a:lstStyle/>
                    <a:p>
                      <a:pPr marL="0" algn="l" defTabSz="1008126" rtl="0" eaLnBrk="1" latinLnBrk="0" hangingPunct="1"/>
                      <a:r>
                        <a:rPr lang="en-US" sz="1200" kern="1200" dirty="0">
                          <a:ln>
                            <a:noFill/>
                          </a:ln>
                          <a:solidFill>
                            <a:srgbClr val="242570"/>
                          </a:solidFill>
                          <a:latin typeface="Poppins Light" panose="00000400000000000000" pitchFamily="50" charset="0"/>
                          <a:ea typeface="+mn-ea"/>
                          <a:cs typeface="Poppins Light" panose="00000400000000000000" pitchFamily="50" charset="0"/>
                        </a:rPr>
                        <a:t>Major change of ownership or legal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9"/>
                    </a:solidFill>
                  </a:tcPr>
                </a:tc>
                <a:tc vMerge="1">
                  <a:txBody>
                    <a:bodyPr/>
                    <a:lstStyle/>
                    <a:p>
                      <a:pPr marL="0" algn="l" defTabSz="1008126" rtl="0" eaLnBrk="1" latinLnBrk="0" hangingPunct="1"/>
                      <a:endParaRPr lang="en-GB" sz="12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2085353240"/>
                  </a:ext>
                </a:extLst>
              </a:tr>
              <a:tr h="287433">
                <a:tc>
                  <a:txBody>
                    <a:bodyPr/>
                    <a:lstStyle/>
                    <a:p>
                      <a:pPr marL="0" algn="l" defTabSz="1008126" rtl="0" eaLnBrk="1" latinLnBrk="0" hangingPunct="1"/>
                      <a:r>
                        <a:rPr lang="en-GB" sz="1200" kern="1200" dirty="0">
                          <a:ln>
                            <a:noFill/>
                          </a:ln>
                          <a:solidFill>
                            <a:srgbClr val="242570"/>
                          </a:solidFill>
                          <a:latin typeface="Poppins Light" panose="00000400000000000000" pitchFamily="50" charset="0"/>
                          <a:ea typeface="+mn-ea"/>
                          <a:cs typeface="Poppins Light" panose="00000400000000000000" pitchFamily="50" charset="0"/>
                        </a:rPr>
                        <a:t>Payment default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9"/>
                    </a:solidFill>
                  </a:tcPr>
                </a:tc>
                <a:tc vMerge="1">
                  <a:txBody>
                    <a:bodyPr/>
                    <a:lstStyle/>
                    <a:p>
                      <a:pPr marL="0" algn="l" defTabSz="1008126" rtl="0" eaLnBrk="1" latinLnBrk="0" hangingPunct="1"/>
                      <a:endParaRPr lang="en-GB" sz="12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3407462935"/>
                  </a:ext>
                </a:extLst>
              </a:tr>
              <a:tr h="287433">
                <a:tc>
                  <a:txBody>
                    <a:bodyPr/>
                    <a:lstStyle/>
                    <a:p>
                      <a:pPr marL="0" algn="l" defTabSz="1008126" rtl="0" eaLnBrk="1" latinLnBrk="0" hangingPunct="1"/>
                      <a:r>
                        <a:rPr lang="en-US" sz="1200" kern="1200" dirty="0">
                          <a:ln>
                            <a:noFill/>
                          </a:ln>
                          <a:solidFill>
                            <a:srgbClr val="242570"/>
                          </a:solidFill>
                          <a:latin typeface="Poppins Light" panose="00000400000000000000" pitchFamily="50" charset="0"/>
                          <a:ea typeface="+mn-ea"/>
                          <a:cs typeface="Poppins Light" panose="00000400000000000000" pitchFamily="50" charset="0"/>
                        </a:rPr>
                        <a:t>Default due to common ownership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9"/>
                    </a:solidFill>
                  </a:tcPr>
                </a:tc>
                <a:tc vMerge="1">
                  <a:txBody>
                    <a:bodyPr/>
                    <a:lstStyle/>
                    <a:p>
                      <a:pPr marL="0" algn="l" defTabSz="1008126" rtl="0" eaLnBrk="1" latinLnBrk="0" hangingPunct="1"/>
                      <a:endParaRPr lang="en-GB" sz="12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2079439751"/>
                  </a:ext>
                </a:extLst>
              </a:tr>
              <a:tr h="271464">
                <a:tc>
                  <a:txBody>
                    <a:bodyPr/>
                    <a:lstStyle/>
                    <a:p>
                      <a:pPr marL="0" algn="l" defTabSz="1008126" rtl="0" eaLnBrk="1" latinLnBrk="0" hangingPunct="1"/>
                      <a:r>
                        <a:rPr lang="fr-FR" sz="1200" kern="1200" dirty="0">
                          <a:ln>
                            <a:noFill/>
                          </a:ln>
                          <a:solidFill>
                            <a:srgbClr val="242570"/>
                          </a:solidFill>
                          <a:latin typeface="Poppins Light" panose="00000400000000000000" pitchFamily="50" charset="0"/>
                          <a:ea typeface="+mn-ea"/>
                          <a:cs typeface="Poppins Light" panose="00000400000000000000" pitchFamily="50" charset="0"/>
                        </a:rPr>
                        <a:t>Failure to provide Financial Statements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DF6"/>
                    </a:solidFill>
                  </a:tcPr>
                </a:tc>
                <a:tc rowSpan="5">
                  <a:txBody>
                    <a:bodyPr/>
                    <a:lstStyle/>
                    <a:p>
                      <a:pPr marL="0" algn="ctr" defTabSz="1008126" rtl="0" eaLnBrk="1" latinLnBrk="0" hangingPunct="1"/>
                      <a:r>
                        <a:rPr lang="en-GB" sz="1200" kern="1200" dirty="0">
                          <a:ln>
                            <a:noFill/>
                          </a:ln>
                          <a:solidFill>
                            <a:srgbClr val="242570"/>
                          </a:solidFill>
                          <a:latin typeface="Poppins Light" panose="00000400000000000000" pitchFamily="50" charset="0"/>
                          <a:ea typeface="+mn-ea"/>
                          <a:cs typeface="Poppins Light" panose="00000400000000000000" pitchFamily="50" charset="0"/>
                        </a:rPr>
                        <a:t>Two Occurrences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DF6"/>
                    </a:solidFill>
                  </a:tcPr>
                </a:tc>
                <a:extLst>
                  <a:ext uri="{0D108BD9-81ED-4DB2-BD59-A6C34878D82A}">
                    <a16:rowId xmlns:a16="http://schemas.microsoft.com/office/drawing/2014/main" val="1478059075"/>
                  </a:ext>
                </a:extLst>
              </a:tr>
              <a:tr h="271464">
                <a:tc>
                  <a:txBody>
                    <a:bodyPr/>
                    <a:lstStyle/>
                    <a:p>
                      <a:pPr marL="0" algn="l" defTabSz="1008126" rtl="0" eaLnBrk="1" latinLnBrk="0" hangingPunct="1"/>
                      <a:r>
                        <a:rPr lang="fr-FR" sz="1200" kern="1200" dirty="0">
                          <a:ln>
                            <a:noFill/>
                          </a:ln>
                          <a:solidFill>
                            <a:srgbClr val="242570"/>
                          </a:solidFill>
                          <a:latin typeface="Poppins Light" panose="00000400000000000000" pitchFamily="50" charset="0"/>
                          <a:ea typeface="+mn-ea"/>
                          <a:cs typeface="Poppins Light" panose="00000400000000000000" pitchFamily="50" charset="0"/>
                        </a:rPr>
                        <a:t>Failure to provide Financial Security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DF6"/>
                    </a:solidFill>
                  </a:tcPr>
                </a:tc>
                <a:tc vMerge="1">
                  <a:txBody>
                    <a:bodyPr/>
                    <a:lstStyle/>
                    <a:p>
                      <a:pPr marL="0" algn="ctr" defTabSz="1008126" rtl="0" eaLnBrk="1" latinLnBrk="0" hangingPunct="1"/>
                      <a:endParaRPr lang="en-GB" sz="11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3455315035"/>
                  </a:ext>
                </a:extLst>
              </a:tr>
              <a:tr h="271464">
                <a:tc>
                  <a:txBody>
                    <a:bodyPr/>
                    <a:lstStyle/>
                    <a:p>
                      <a:pPr marL="0" algn="l" defTabSz="1008126" rtl="0" eaLnBrk="1" latinLnBrk="0" hangingPunct="1"/>
                      <a:r>
                        <a:rPr lang="fr-FR" sz="1200" kern="1200" dirty="0">
                          <a:ln>
                            <a:noFill/>
                          </a:ln>
                          <a:solidFill>
                            <a:srgbClr val="242570"/>
                          </a:solidFill>
                          <a:latin typeface="Poppins Light" panose="00000400000000000000" pitchFamily="50" charset="0"/>
                          <a:ea typeface="+mn-ea"/>
                          <a:cs typeface="Poppins Light" panose="00000400000000000000" pitchFamily="50" charset="0"/>
                        </a:rPr>
                        <a:t>Unreported change of ownership, legal status or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DF6"/>
                    </a:solidFill>
                  </a:tcPr>
                </a:tc>
                <a:tc vMerge="1">
                  <a:txBody>
                    <a:bodyPr/>
                    <a:lstStyle/>
                    <a:p>
                      <a:pPr marL="0" algn="ctr" defTabSz="1008126" rtl="0" eaLnBrk="1" latinLnBrk="0" hangingPunct="1"/>
                      <a:endParaRPr lang="en-GB" sz="11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2918144042"/>
                  </a:ext>
                </a:extLst>
              </a:tr>
              <a:tr h="271464">
                <a:tc>
                  <a:txBody>
                    <a:bodyPr/>
                    <a:lstStyle/>
                    <a:p>
                      <a:pPr marL="0" algn="l" defTabSz="1008126" rtl="0" eaLnBrk="1" latinLnBrk="0" hangingPunct="1"/>
                      <a:r>
                        <a:rPr lang="fr-FR" sz="1200" kern="1200" dirty="0">
                          <a:ln>
                            <a:noFill/>
                          </a:ln>
                          <a:solidFill>
                            <a:srgbClr val="242570"/>
                          </a:solidFill>
                          <a:latin typeface="Poppins Light" panose="00000400000000000000" pitchFamily="50" charset="0"/>
                          <a:ea typeface="+mn-ea"/>
                          <a:cs typeface="Poppins Light" panose="00000400000000000000" pitchFamily="50" charset="0"/>
                        </a:rPr>
                        <a:t>Change of Head Entity’s Location to another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DF6"/>
                    </a:solidFill>
                  </a:tcPr>
                </a:tc>
                <a:tc vMerge="1">
                  <a:txBody>
                    <a:bodyPr/>
                    <a:lstStyle/>
                    <a:p>
                      <a:pPr marL="0" algn="ctr" defTabSz="1008126" rtl="0" eaLnBrk="1" latinLnBrk="0" hangingPunct="1"/>
                      <a:endParaRPr lang="en-GB" sz="11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4213751947"/>
                  </a:ext>
                </a:extLst>
              </a:tr>
              <a:tr h="271464">
                <a:tc>
                  <a:txBody>
                    <a:bodyPr/>
                    <a:lstStyle/>
                    <a:p>
                      <a:pPr marL="0" algn="l" defTabSz="1008126" rtl="0" eaLnBrk="1" latinLnBrk="0" hangingPunct="1"/>
                      <a:r>
                        <a:rPr lang="fr-FR" sz="1200" kern="1200" dirty="0">
                          <a:ln>
                            <a:noFill/>
                          </a:ln>
                          <a:solidFill>
                            <a:srgbClr val="242570"/>
                          </a:solidFill>
                          <a:latin typeface="Poppins Light" panose="00000400000000000000" pitchFamily="50" charset="0"/>
                          <a:ea typeface="+mn-ea"/>
                          <a:cs typeface="Poppins Light" panose="00000400000000000000" pitchFamily="50" charset="0"/>
                        </a:rPr>
                        <a:t>Prejudice Collection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DF6"/>
                    </a:solidFill>
                  </a:tcPr>
                </a:tc>
                <a:tc vMerge="1">
                  <a:txBody>
                    <a:bodyPr/>
                    <a:lstStyle/>
                    <a:p>
                      <a:pPr marL="0" algn="ctr" defTabSz="1008126" rtl="0" eaLnBrk="1" latinLnBrk="0" hangingPunct="1"/>
                      <a:endParaRPr lang="en-GB" sz="11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344981294"/>
                  </a:ext>
                </a:extLst>
              </a:tr>
              <a:tr h="357418">
                <a:tc>
                  <a:txBody>
                    <a:bodyPr/>
                    <a:lstStyle/>
                    <a:p>
                      <a:pPr marL="0" algn="l" defTabSz="1008126" rtl="0" eaLnBrk="1" latinLnBrk="0" hangingPunct="1"/>
                      <a:r>
                        <a:rPr lang="fr-FR" sz="1200" kern="1200" dirty="0">
                          <a:ln>
                            <a:noFill/>
                          </a:ln>
                          <a:solidFill>
                            <a:srgbClr val="242570"/>
                          </a:solidFill>
                          <a:latin typeface="Poppins Light" panose="00000400000000000000" pitchFamily="50" charset="0"/>
                          <a:ea typeface="+mn-ea"/>
                          <a:cs typeface="Poppins Light" panose="00000400000000000000" pitchFamily="50" charset="0"/>
                        </a:rPr>
                        <a:t>Late or Short Payment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9"/>
                    </a:solidFill>
                  </a:tcPr>
                </a:tc>
                <a:tc rowSpan="2">
                  <a:txBody>
                    <a:bodyPr/>
                    <a:lstStyle/>
                    <a:p>
                      <a:pPr marL="0" algn="ctr" defTabSz="1008126" rtl="0" eaLnBrk="1" latinLnBrk="0" hangingPunct="1"/>
                      <a:r>
                        <a:rPr lang="en-GB" sz="1200" kern="1200" dirty="0">
                          <a:ln>
                            <a:noFill/>
                          </a:ln>
                          <a:solidFill>
                            <a:srgbClr val="242570"/>
                          </a:solidFill>
                          <a:latin typeface="Poppins Light" panose="00000400000000000000" pitchFamily="50" charset="0"/>
                          <a:ea typeface="+mn-ea"/>
                          <a:cs typeface="Poppins Light" panose="00000400000000000000" pitchFamily="50" charset="0"/>
                        </a:rPr>
                        <a:t>Adjusted for Remittance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9"/>
                    </a:solidFill>
                  </a:tcPr>
                </a:tc>
                <a:extLst>
                  <a:ext uri="{0D108BD9-81ED-4DB2-BD59-A6C34878D82A}">
                    <a16:rowId xmlns:a16="http://schemas.microsoft.com/office/drawing/2014/main" val="3808343385"/>
                  </a:ext>
                </a:extLst>
              </a:tr>
              <a:tr h="351306">
                <a:tc>
                  <a:txBody>
                    <a:bodyPr/>
                    <a:lstStyle/>
                    <a:p>
                      <a:pPr marL="0" algn="l" defTabSz="1008126" rtl="0" eaLnBrk="1" latinLnBrk="0" hangingPunct="1"/>
                      <a:r>
                        <a:rPr lang="fr-FR" sz="1200" kern="1200" dirty="0">
                          <a:ln>
                            <a:noFill/>
                          </a:ln>
                          <a:solidFill>
                            <a:srgbClr val="242570"/>
                          </a:solidFill>
                          <a:latin typeface="Poppins Light" panose="00000400000000000000" pitchFamily="50" charset="0"/>
                          <a:ea typeface="+mn-ea"/>
                          <a:cs typeface="Poppins Light" panose="00000400000000000000" pitchFamily="50" charset="0"/>
                        </a:rPr>
                        <a:t>Payment in Wrong Currency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9"/>
                    </a:solidFill>
                  </a:tcPr>
                </a:tc>
                <a:tc vMerge="1">
                  <a:txBody>
                    <a:bodyPr/>
                    <a:lstStyle/>
                    <a:p>
                      <a:pPr marL="0" algn="ctr" defTabSz="1008126" rtl="0" eaLnBrk="1" latinLnBrk="0" hangingPunct="1"/>
                      <a:endParaRPr lang="en-GB" sz="11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1660280329"/>
                  </a:ext>
                </a:extLst>
              </a:tr>
            </a:tbl>
          </a:graphicData>
        </a:graphic>
      </p:graphicFrame>
      <p:grpSp>
        <p:nvGrpSpPr>
          <p:cNvPr id="53" name="Group 52">
            <a:extLst>
              <a:ext uri="{FF2B5EF4-FFF2-40B4-BE49-F238E27FC236}">
                <a16:creationId xmlns:a16="http://schemas.microsoft.com/office/drawing/2014/main" id="{904786E8-2567-4FD0-9472-9DD2DCE76BB7}"/>
              </a:ext>
            </a:extLst>
          </p:cNvPr>
          <p:cNvGrpSpPr/>
          <p:nvPr/>
        </p:nvGrpSpPr>
        <p:grpSpPr>
          <a:xfrm>
            <a:off x="1028648" y="3059407"/>
            <a:ext cx="724729" cy="3218423"/>
            <a:chOff x="628631" y="3087323"/>
            <a:chExt cx="724729" cy="3218423"/>
          </a:xfrm>
        </p:grpSpPr>
        <p:sp>
          <p:nvSpPr>
            <p:cNvPr id="51" name="Rectangle: Rounded Corners 50">
              <a:extLst>
                <a:ext uri="{FF2B5EF4-FFF2-40B4-BE49-F238E27FC236}">
                  <a16:creationId xmlns:a16="http://schemas.microsoft.com/office/drawing/2014/main" id="{A22C0541-70D9-ABFF-A697-8F98A7CC4254}"/>
                </a:ext>
              </a:extLst>
            </p:cNvPr>
            <p:cNvSpPr/>
            <p:nvPr/>
          </p:nvSpPr>
          <p:spPr>
            <a:xfrm>
              <a:off x="631649" y="4267200"/>
              <a:ext cx="721711" cy="2038546"/>
            </a:xfrm>
            <a:prstGeom prst="roundRect">
              <a:avLst/>
            </a:prstGeom>
            <a:solidFill>
              <a:srgbClr val="CFD3E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rgbClr val="20216E"/>
                  </a:solidFill>
                </a:rPr>
                <a:t>12 Months</a:t>
              </a:r>
            </a:p>
          </p:txBody>
        </p:sp>
        <p:sp>
          <p:nvSpPr>
            <p:cNvPr id="52" name="Rectangle: Rounded Corners 51">
              <a:extLst>
                <a:ext uri="{FF2B5EF4-FFF2-40B4-BE49-F238E27FC236}">
                  <a16:creationId xmlns:a16="http://schemas.microsoft.com/office/drawing/2014/main" id="{9B57D9F6-5F60-EEC5-234B-A47008B60229}"/>
                </a:ext>
              </a:extLst>
            </p:cNvPr>
            <p:cNvSpPr/>
            <p:nvPr/>
          </p:nvSpPr>
          <p:spPr>
            <a:xfrm>
              <a:off x="628631" y="3087323"/>
              <a:ext cx="721711" cy="1071661"/>
            </a:xfrm>
            <a:prstGeom prst="roundRect">
              <a:avLst/>
            </a:prstGeom>
            <a:solidFill>
              <a:srgbClr val="EAEDF6"/>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rgbClr val="20216E"/>
                  </a:solidFill>
                </a:rPr>
                <a:t>24 Months</a:t>
              </a:r>
            </a:p>
          </p:txBody>
        </p:sp>
      </p:grpSp>
    </p:spTree>
    <p:custDataLst>
      <p:tags r:id="rId1"/>
    </p:custDataLst>
    <p:extLst>
      <p:ext uri="{BB962C8B-B14F-4D97-AF65-F5344CB8AC3E}">
        <p14:creationId xmlns:p14="http://schemas.microsoft.com/office/powerpoint/2010/main" val="154857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01444" y="609447"/>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Risk Status – Cash Conditions </a:t>
            </a:r>
          </a:p>
        </p:txBody>
      </p:sp>
      <p:sp>
        <p:nvSpPr>
          <p:cNvPr id="62" name="TextBox 61">
            <a:extLst>
              <a:ext uri="{FF2B5EF4-FFF2-40B4-BE49-F238E27FC236}">
                <a16:creationId xmlns:a16="http://schemas.microsoft.com/office/drawing/2014/main" id="{38B707FA-0256-4AF9-AC72-C52D234787C0}"/>
              </a:ext>
            </a:extLst>
          </p:cNvPr>
          <p:cNvSpPr txBox="1"/>
          <p:nvPr/>
        </p:nvSpPr>
        <p:spPr>
          <a:xfrm>
            <a:off x="801444" y="1082674"/>
            <a:ext cx="8657102" cy="426588"/>
          </a:xfrm>
          <a:prstGeom prst="rect">
            <a:avLst/>
          </a:prstGeom>
          <a:noFill/>
        </p:spPr>
        <p:txBody>
          <a:bodyPr wrap="square" lIns="0" tIns="0" rIns="0" bIns="0" numCol="1" spcCol="360000" rtlCol="0">
            <a:noAutofit/>
          </a:bodyPr>
          <a:lstStyle/>
          <a:p>
            <a:pPr>
              <a:spcBef>
                <a:spcPts val="600"/>
              </a:spcBef>
              <a:spcAft>
                <a:spcPts val="600"/>
              </a:spcAft>
            </a:pPr>
            <a:r>
              <a:rPr lang="en-US" dirty="0">
                <a:solidFill>
                  <a:srgbClr val="242570"/>
                </a:solidFill>
                <a:latin typeface="Poppins Light" panose="00000400000000000000" pitchFamily="50" charset="0"/>
                <a:cs typeface="Poppins Light" panose="00000400000000000000" pitchFamily="50" charset="0"/>
              </a:rPr>
              <a:t>Risk Status A, B or C assigned as follows:</a:t>
            </a:r>
            <a:endParaRPr lang="en-US" dirty="0">
              <a:latin typeface="Poppins Light" panose="00000400000000000000" pitchFamily="50" charset="0"/>
              <a:cs typeface="Poppins Light" panose="00000400000000000000" pitchFamily="50" charset="0"/>
            </a:endParaRPr>
          </a:p>
          <a:p>
            <a:pPr>
              <a:spcBef>
                <a:spcPts val="600"/>
              </a:spcBef>
              <a:spcAft>
                <a:spcPts val="600"/>
              </a:spcAft>
            </a:pPr>
            <a:endParaRPr lang="en-US" dirty="0">
              <a:latin typeface="Poppins Light" panose="00000400000000000000" pitchFamily="50" charset="0"/>
              <a:cs typeface="Poppins Light" panose="00000400000000000000" pitchFamily="50" charset="0"/>
            </a:endParaRPr>
          </a:p>
          <a:p>
            <a:pPr>
              <a:spcBef>
                <a:spcPts val="600"/>
              </a:spcBef>
              <a:spcAft>
                <a:spcPts val="600"/>
              </a:spcAft>
            </a:pPr>
            <a:endParaRPr lang="en-US" dirty="0">
              <a:latin typeface="Poppins Light" panose="00000400000000000000" pitchFamily="50" charset="0"/>
              <a:cs typeface="Poppins Light" panose="00000400000000000000" pitchFamily="50" charset="0"/>
            </a:endParaRPr>
          </a:p>
          <a:p>
            <a:pPr>
              <a:spcBef>
                <a:spcPts val="600"/>
              </a:spcBef>
              <a:spcAft>
                <a:spcPts val="600"/>
              </a:spcAft>
            </a:pPr>
            <a:endParaRPr lang="en-US" dirty="0">
              <a:latin typeface="Poppins Light" panose="00000400000000000000" pitchFamily="50" charset="0"/>
              <a:cs typeface="Poppins Light" panose="00000400000000000000" pitchFamily="50" charset="0"/>
            </a:endParaRPr>
          </a:p>
        </p:txBody>
      </p:sp>
      <p:grpSp>
        <p:nvGrpSpPr>
          <p:cNvPr id="57" name="Group 56">
            <a:extLst>
              <a:ext uri="{FF2B5EF4-FFF2-40B4-BE49-F238E27FC236}">
                <a16:creationId xmlns:a16="http://schemas.microsoft.com/office/drawing/2014/main" id="{889905AE-ADC4-4E7F-5D68-4AF140ADBB08}"/>
              </a:ext>
            </a:extLst>
          </p:cNvPr>
          <p:cNvGrpSpPr/>
          <p:nvPr/>
        </p:nvGrpSpPr>
        <p:grpSpPr>
          <a:xfrm>
            <a:off x="1608639" y="1831816"/>
            <a:ext cx="7644107" cy="3684416"/>
            <a:chOff x="1244010" y="2181900"/>
            <a:chExt cx="7644107" cy="3684416"/>
          </a:xfrm>
        </p:grpSpPr>
        <p:sp>
          <p:nvSpPr>
            <p:cNvPr id="12" name="Rectangle: Rounded Corners 11">
              <a:extLst>
                <a:ext uri="{FF2B5EF4-FFF2-40B4-BE49-F238E27FC236}">
                  <a16:creationId xmlns:a16="http://schemas.microsoft.com/office/drawing/2014/main" id="{94332DEB-6672-6CB9-E2AF-23287EA285D3}"/>
                </a:ext>
              </a:extLst>
            </p:cNvPr>
            <p:cNvSpPr/>
            <p:nvPr/>
          </p:nvSpPr>
          <p:spPr>
            <a:xfrm>
              <a:off x="1244010" y="2181900"/>
              <a:ext cx="2232837" cy="72301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dirty="0"/>
                <a:t>Risk Status</a:t>
              </a:r>
            </a:p>
          </p:txBody>
        </p:sp>
        <p:sp>
          <p:nvSpPr>
            <p:cNvPr id="50" name="Rectangle: Rounded Corners 49">
              <a:extLst>
                <a:ext uri="{FF2B5EF4-FFF2-40B4-BE49-F238E27FC236}">
                  <a16:creationId xmlns:a16="http://schemas.microsoft.com/office/drawing/2014/main" id="{6F29DA8F-D33F-D8AE-3EBE-8B5F621AD4F9}"/>
                </a:ext>
              </a:extLst>
            </p:cNvPr>
            <p:cNvSpPr/>
            <p:nvPr/>
          </p:nvSpPr>
          <p:spPr>
            <a:xfrm>
              <a:off x="3848285" y="2181900"/>
              <a:ext cx="5039832" cy="723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Cash Conditions</a:t>
              </a:r>
            </a:p>
          </p:txBody>
        </p:sp>
        <p:sp>
          <p:nvSpPr>
            <p:cNvPr id="51" name="Rectangle: Rounded Corners 50">
              <a:extLst>
                <a:ext uri="{FF2B5EF4-FFF2-40B4-BE49-F238E27FC236}">
                  <a16:creationId xmlns:a16="http://schemas.microsoft.com/office/drawing/2014/main" id="{1D6A2767-C3DE-8C16-D315-9F69DFAAE624}"/>
                </a:ext>
              </a:extLst>
            </p:cNvPr>
            <p:cNvSpPr/>
            <p:nvPr/>
          </p:nvSpPr>
          <p:spPr>
            <a:xfrm>
              <a:off x="1566531" y="3308239"/>
              <a:ext cx="1463747" cy="4723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dirty="0"/>
                <a:t>A</a:t>
              </a:r>
            </a:p>
          </p:txBody>
        </p:sp>
        <p:sp>
          <p:nvSpPr>
            <p:cNvPr id="52" name="Rectangle: Rounded Corners 51">
              <a:extLst>
                <a:ext uri="{FF2B5EF4-FFF2-40B4-BE49-F238E27FC236}">
                  <a16:creationId xmlns:a16="http://schemas.microsoft.com/office/drawing/2014/main" id="{4756338C-B256-755A-7436-42549D127B64}"/>
                </a:ext>
              </a:extLst>
            </p:cNvPr>
            <p:cNvSpPr/>
            <p:nvPr/>
          </p:nvSpPr>
          <p:spPr>
            <a:xfrm>
              <a:off x="1566530" y="4311243"/>
              <a:ext cx="1463747" cy="4723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dirty="0"/>
                <a:t>B</a:t>
              </a:r>
            </a:p>
          </p:txBody>
        </p:sp>
        <p:sp>
          <p:nvSpPr>
            <p:cNvPr id="53" name="Rectangle: Rounded Corners 52">
              <a:extLst>
                <a:ext uri="{FF2B5EF4-FFF2-40B4-BE49-F238E27FC236}">
                  <a16:creationId xmlns:a16="http://schemas.microsoft.com/office/drawing/2014/main" id="{917BB553-E3CE-C845-EE15-9830A91DC8D5}"/>
                </a:ext>
              </a:extLst>
            </p:cNvPr>
            <p:cNvSpPr/>
            <p:nvPr/>
          </p:nvSpPr>
          <p:spPr>
            <a:xfrm>
              <a:off x="1566529" y="5314247"/>
              <a:ext cx="1463747" cy="4723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dirty="0"/>
                <a:t>C</a:t>
              </a:r>
            </a:p>
          </p:txBody>
        </p:sp>
        <p:sp>
          <p:nvSpPr>
            <p:cNvPr id="54" name="TextBox 53">
              <a:extLst>
                <a:ext uri="{FF2B5EF4-FFF2-40B4-BE49-F238E27FC236}">
                  <a16:creationId xmlns:a16="http://schemas.microsoft.com/office/drawing/2014/main" id="{42CC5F3A-9BB8-65FD-0BEA-A14AAAC588FC}"/>
                </a:ext>
              </a:extLst>
            </p:cNvPr>
            <p:cNvSpPr txBox="1"/>
            <p:nvPr/>
          </p:nvSpPr>
          <p:spPr>
            <a:xfrm>
              <a:off x="4334071" y="3205836"/>
              <a:ext cx="3913844" cy="923330"/>
            </a:xfrm>
            <a:prstGeom prst="rect">
              <a:avLst/>
            </a:prstGeom>
            <a:noFill/>
          </p:spPr>
          <p:txBody>
            <a:bodyPr wrap="square" lIns="0" tIns="0" rIns="0" bIns="0" numCol="1" spcCol="360000" rtlCol="0">
              <a:noAutofit/>
            </a:bodyPr>
            <a:lstStyle/>
            <a:p>
              <a:pPr marL="228600" indent="-228600">
                <a:buAutoNum type="arabicPeriod"/>
              </a:pPr>
              <a:r>
                <a:rPr lang="en-US" sz="1200" dirty="0">
                  <a:solidFill>
                    <a:srgbClr val="242570"/>
                  </a:solidFill>
                  <a:latin typeface="Poppins Light" panose="00000400000000000000" pitchFamily="50" charset="0"/>
                  <a:cs typeface="Poppins Light" panose="00000400000000000000" pitchFamily="50" charset="0"/>
                </a:rPr>
                <a:t>RHC = Calculation</a:t>
              </a:r>
            </a:p>
            <a:p>
              <a:pPr marL="228600" indent="-228600">
                <a:buAutoNum type="arabicPeriod"/>
              </a:pPr>
              <a:r>
                <a:rPr lang="en-US" sz="1200" dirty="0">
                  <a:solidFill>
                    <a:srgbClr val="242570"/>
                  </a:solidFill>
                  <a:latin typeface="Poppins Light" panose="00000400000000000000" pitchFamily="50" charset="0"/>
                  <a:cs typeface="Poppins Light" panose="00000400000000000000" pitchFamily="50" charset="0"/>
                </a:rPr>
                <a:t>Financial Security only if required per LFC for Standard Agents with Cash Facility</a:t>
              </a:r>
            </a:p>
            <a:p>
              <a:pPr marL="228600" indent="-228600">
                <a:buAutoNum type="arabicPeriod"/>
              </a:pPr>
              <a:r>
                <a:rPr lang="en-US" sz="1200" dirty="0">
                  <a:solidFill>
                    <a:srgbClr val="242570"/>
                  </a:solidFill>
                  <a:latin typeface="Poppins Light" panose="00000400000000000000" pitchFamily="50" charset="0"/>
                  <a:cs typeface="Poppins Light" panose="00000400000000000000" pitchFamily="50" charset="0"/>
                </a:rPr>
                <a:t>Standard Remittance frequency of the BSP</a:t>
              </a:r>
            </a:p>
            <a:p>
              <a:pPr marL="228600" indent="-228600">
                <a:spcBef>
                  <a:spcPts val="600"/>
                </a:spcBef>
                <a:spcAft>
                  <a:spcPts val="600"/>
                </a:spcAft>
                <a:buAutoNum type="arabicPeriod"/>
              </a:pPr>
              <a:endParaRPr lang="en-US" sz="1100" dirty="0">
                <a:solidFill>
                  <a:srgbClr val="FF0000"/>
                </a:solidFill>
                <a:latin typeface="Poppins Light" panose="00000400000000000000" pitchFamily="50" charset="0"/>
                <a:cs typeface="Poppins Light" panose="00000400000000000000" pitchFamily="50" charset="0"/>
              </a:endParaRPr>
            </a:p>
          </p:txBody>
        </p:sp>
        <p:sp>
          <p:nvSpPr>
            <p:cNvPr id="55" name="TextBox 54">
              <a:extLst>
                <a:ext uri="{FF2B5EF4-FFF2-40B4-BE49-F238E27FC236}">
                  <a16:creationId xmlns:a16="http://schemas.microsoft.com/office/drawing/2014/main" id="{3E79AACE-2FF3-DBD2-0478-0369EEECC42C}"/>
                </a:ext>
              </a:extLst>
            </p:cNvPr>
            <p:cNvSpPr txBox="1"/>
            <p:nvPr/>
          </p:nvSpPr>
          <p:spPr>
            <a:xfrm>
              <a:off x="4334071" y="4231566"/>
              <a:ext cx="3913844" cy="631746"/>
            </a:xfrm>
            <a:prstGeom prst="rect">
              <a:avLst/>
            </a:prstGeom>
            <a:noFill/>
          </p:spPr>
          <p:txBody>
            <a:bodyPr wrap="square" lIns="0" tIns="0" rIns="0" bIns="0" numCol="1" spcCol="360000" rtlCol="0">
              <a:noAutofit/>
            </a:bodyPr>
            <a:lstStyle/>
            <a:p>
              <a:pPr marL="228600" indent="-228600">
                <a:buAutoNum type="arabicPeriod"/>
              </a:pPr>
              <a:r>
                <a:rPr lang="en-US" sz="1200" dirty="0">
                  <a:solidFill>
                    <a:srgbClr val="242570"/>
                  </a:solidFill>
                  <a:latin typeface="Poppins Light" panose="00000400000000000000" pitchFamily="50" charset="0"/>
                  <a:cs typeface="Poppins Light" panose="00000400000000000000" pitchFamily="50" charset="0"/>
                </a:rPr>
                <a:t>RHC = Calculation</a:t>
              </a:r>
            </a:p>
            <a:p>
              <a:pPr marL="228600" indent="-228600">
                <a:buAutoNum type="arabicPeriod"/>
              </a:pPr>
              <a:r>
                <a:rPr lang="en-US" sz="1200" dirty="0">
                  <a:solidFill>
                    <a:srgbClr val="242570"/>
                  </a:solidFill>
                  <a:latin typeface="Poppins Light" panose="00000400000000000000" pitchFamily="50" charset="0"/>
                  <a:cs typeface="Poppins Light" panose="00000400000000000000" pitchFamily="50" charset="0"/>
                </a:rPr>
                <a:t>Financial Security required</a:t>
              </a:r>
            </a:p>
            <a:p>
              <a:pPr marL="228600" indent="-228600">
                <a:buAutoNum type="arabicPeriod"/>
              </a:pPr>
              <a:r>
                <a:rPr lang="en-US" sz="1200" dirty="0">
                  <a:solidFill>
                    <a:srgbClr val="242570"/>
                  </a:solidFill>
                  <a:latin typeface="Poppins Light" panose="00000400000000000000" pitchFamily="50" charset="0"/>
                  <a:cs typeface="Poppins Light" panose="00000400000000000000" pitchFamily="50" charset="0"/>
                </a:rPr>
                <a:t>Standard Remittance frequency of the BSP</a:t>
              </a:r>
            </a:p>
          </p:txBody>
        </p:sp>
        <p:sp>
          <p:nvSpPr>
            <p:cNvPr id="56" name="TextBox 55">
              <a:extLst>
                <a:ext uri="{FF2B5EF4-FFF2-40B4-BE49-F238E27FC236}">
                  <a16:creationId xmlns:a16="http://schemas.microsoft.com/office/drawing/2014/main" id="{303CDCC5-A14A-2200-40EB-5D80F25A4ACB}"/>
                </a:ext>
              </a:extLst>
            </p:cNvPr>
            <p:cNvSpPr txBox="1"/>
            <p:nvPr/>
          </p:nvSpPr>
          <p:spPr>
            <a:xfrm>
              <a:off x="4334071" y="5234570"/>
              <a:ext cx="3913844" cy="631746"/>
            </a:xfrm>
            <a:prstGeom prst="rect">
              <a:avLst/>
            </a:prstGeom>
            <a:noFill/>
          </p:spPr>
          <p:txBody>
            <a:bodyPr wrap="square" lIns="0" tIns="0" rIns="0" bIns="0" numCol="1" spcCol="360000" rtlCol="0">
              <a:noAutofit/>
            </a:bodyPr>
            <a:lstStyle/>
            <a:p>
              <a:pPr marL="228600" indent="-228600">
                <a:buAutoNum type="arabicPeriod"/>
              </a:pPr>
              <a:r>
                <a:rPr lang="en-US" sz="1200" dirty="0">
                  <a:solidFill>
                    <a:srgbClr val="242570"/>
                  </a:solidFill>
                  <a:latin typeface="Poppins Light" panose="00000400000000000000" pitchFamily="50" charset="0"/>
                  <a:cs typeface="Poppins Light" panose="00000400000000000000" pitchFamily="50" charset="0"/>
                </a:rPr>
                <a:t>RHC = Financial Security provided</a:t>
              </a:r>
            </a:p>
            <a:p>
              <a:pPr marL="228600" indent="-228600">
                <a:buAutoNum type="arabicPeriod"/>
              </a:pPr>
              <a:r>
                <a:rPr lang="en-US" sz="1200" dirty="0">
                  <a:solidFill>
                    <a:srgbClr val="242570"/>
                  </a:solidFill>
                  <a:latin typeface="Poppins Light" panose="00000400000000000000" pitchFamily="50" charset="0"/>
                  <a:cs typeface="Poppins Light" panose="00000400000000000000" pitchFamily="50" charset="0"/>
                </a:rPr>
                <a:t>Financial Security required</a:t>
              </a:r>
            </a:p>
            <a:p>
              <a:pPr marL="228600" indent="-228600">
                <a:buAutoNum type="arabicPeriod"/>
              </a:pPr>
              <a:r>
                <a:rPr lang="en-US" sz="1200" dirty="0">
                  <a:solidFill>
                    <a:srgbClr val="242570"/>
                  </a:solidFill>
                  <a:latin typeface="Poppins Light" panose="00000400000000000000" pitchFamily="50" charset="0"/>
                  <a:cs typeface="Poppins Light" panose="00000400000000000000" pitchFamily="50" charset="0"/>
                </a:rPr>
                <a:t>Most frequent remittance frequency in the BSP*</a:t>
              </a:r>
            </a:p>
          </p:txBody>
        </p:sp>
      </p:grpSp>
      <p:sp>
        <p:nvSpPr>
          <p:cNvPr id="58" name="TextBox 57">
            <a:extLst>
              <a:ext uri="{FF2B5EF4-FFF2-40B4-BE49-F238E27FC236}">
                <a16:creationId xmlns:a16="http://schemas.microsoft.com/office/drawing/2014/main" id="{8B40696D-A946-DFB0-CF99-3CD7EFE79447}"/>
              </a:ext>
            </a:extLst>
          </p:cNvPr>
          <p:cNvSpPr txBox="1"/>
          <p:nvPr/>
        </p:nvSpPr>
        <p:spPr>
          <a:xfrm>
            <a:off x="801444" y="5919557"/>
            <a:ext cx="8657102" cy="426588"/>
          </a:xfrm>
          <a:prstGeom prst="rect">
            <a:avLst/>
          </a:prstGeom>
          <a:noFill/>
        </p:spPr>
        <p:txBody>
          <a:bodyPr wrap="square" lIns="0" tIns="0" rIns="0" bIns="0" numCol="1" spcCol="360000" rtlCol="0">
            <a:noAutofit/>
          </a:bodyPr>
          <a:lstStyle/>
          <a:p>
            <a:pPr>
              <a:spcBef>
                <a:spcPts val="600"/>
              </a:spcBef>
              <a:spcAft>
                <a:spcPts val="600"/>
              </a:spcAft>
            </a:pPr>
            <a:r>
              <a:rPr lang="en-US" sz="1200" i="1" dirty="0">
                <a:solidFill>
                  <a:srgbClr val="242570"/>
                </a:solidFill>
                <a:latin typeface="Poppins Light" panose="00000400000000000000" pitchFamily="50" charset="0"/>
                <a:cs typeface="Poppins Light" panose="00000400000000000000" pitchFamily="50" charset="0"/>
              </a:rPr>
              <a:t>*Applicable for BSPs with multiple remittance frequencies</a:t>
            </a:r>
            <a:endParaRPr lang="en-US" sz="1200" i="1" dirty="0">
              <a:latin typeface="Poppins Light" panose="00000400000000000000" pitchFamily="50" charset="0"/>
              <a:cs typeface="Poppins Light" panose="00000400000000000000" pitchFamily="50" charset="0"/>
            </a:endParaRPr>
          </a:p>
          <a:p>
            <a:pPr>
              <a:spcBef>
                <a:spcPts val="600"/>
              </a:spcBef>
              <a:spcAft>
                <a:spcPts val="600"/>
              </a:spcAft>
            </a:pPr>
            <a:endParaRPr lang="en-US" dirty="0">
              <a:latin typeface="Poppins Light" panose="00000400000000000000" pitchFamily="50" charset="0"/>
              <a:cs typeface="Poppins Light" panose="00000400000000000000" pitchFamily="50" charset="0"/>
            </a:endParaRPr>
          </a:p>
          <a:p>
            <a:pPr>
              <a:spcBef>
                <a:spcPts val="600"/>
              </a:spcBef>
              <a:spcAft>
                <a:spcPts val="600"/>
              </a:spcAft>
            </a:pPr>
            <a:endParaRPr lang="en-US" dirty="0">
              <a:latin typeface="Poppins Light" panose="00000400000000000000" pitchFamily="50" charset="0"/>
              <a:cs typeface="Poppins Light" panose="00000400000000000000" pitchFamily="50" charset="0"/>
            </a:endParaRPr>
          </a:p>
          <a:p>
            <a:pPr>
              <a:spcBef>
                <a:spcPts val="600"/>
              </a:spcBef>
              <a:spcAft>
                <a:spcPts val="600"/>
              </a:spcAft>
            </a:pPr>
            <a:endParaRPr lang="en-US" dirty="0">
              <a:latin typeface="Poppins Light" panose="00000400000000000000" pitchFamily="50" charset="0"/>
              <a:cs typeface="Poppins Light" panose="00000400000000000000" pitchFamily="50" charset="0"/>
            </a:endParaRPr>
          </a:p>
        </p:txBody>
      </p:sp>
    </p:spTree>
    <p:custDataLst>
      <p:tags r:id="rId1"/>
    </p:custDataLst>
    <p:extLst>
      <p:ext uri="{BB962C8B-B14F-4D97-AF65-F5344CB8AC3E}">
        <p14:creationId xmlns:p14="http://schemas.microsoft.com/office/powerpoint/2010/main" val="34089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01444" y="609447"/>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Remittance Holding Capacity (“RHC”) </a:t>
            </a:r>
          </a:p>
        </p:txBody>
      </p:sp>
      <p:pic>
        <p:nvPicPr>
          <p:cNvPr id="13" name="Picture 12">
            <a:extLst>
              <a:ext uri="{FF2B5EF4-FFF2-40B4-BE49-F238E27FC236}">
                <a16:creationId xmlns:a16="http://schemas.microsoft.com/office/drawing/2014/main" id="{2D4BE0BC-170D-D079-BFC7-827EB834A75C}"/>
              </a:ext>
            </a:extLst>
          </p:cNvPr>
          <p:cNvPicPr>
            <a:picLocks noChangeAspect="1"/>
          </p:cNvPicPr>
          <p:nvPr/>
        </p:nvPicPr>
        <p:blipFill>
          <a:blip r:embed="rId6"/>
          <a:stretch>
            <a:fillRect/>
          </a:stretch>
        </p:blipFill>
        <p:spPr>
          <a:xfrm>
            <a:off x="935008" y="1415630"/>
            <a:ext cx="3543300" cy="2257425"/>
          </a:xfrm>
          <a:prstGeom prst="rect">
            <a:avLst/>
          </a:prstGeom>
        </p:spPr>
      </p:pic>
      <p:sp>
        <p:nvSpPr>
          <p:cNvPr id="50" name="TextBox 49">
            <a:extLst>
              <a:ext uri="{FF2B5EF4-FFF2-40B4-BE49-F238E27FC236}">
                <a16:creationId xmlns:a16="http://schemas.microsoft.com/office/drawing/2014/main" id="{6882A416-65E2-C05D-F9B7-79521A74533D}"/>
              </a:ext>
            </a:extLst>
          </p:cNvPr>
          <p:cNvSpPr txBox="1"/>
          <p:nvPr/>
        </p:nvSpPr>
        <p:spPr>
          <a:xfrm>
            <a:off x="4708154" y="1472307"/>
            <a:ext cx="5788278" cy="2308324"/>
          </a:xfrm>
          <a:prstGeom prst="rect">
            <a:avLst/>
          </a:prstGeom>
          <a:noFill/>
        </p:spPr>
        <p:txBody>
          <a:bodyPr wrap="square" lIns="0" tIns="0" rIns="0" bIns="0" rtlCol="0">
            <a:spAutoFit/>
          </a:bodyPr>
          <a:lstStyle/>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The Remittance Holding Capacity is a monetary threshold for outstanding BSP Cash sales, held in trust by the Agent, pending remittance to the BSP. Any agent with access to the Cash Payment Method will be granted an RHC. </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IATA will continuously monitor all Agents’ total outstanding amounts due to the BSP, and if an Agent reaches its assigned RHC IATA will instruct the Agent’s Ticketing System Provider/Global Distribution System(s) to restrict the Cash Payment Method.</a:t>
            </a:r>
          </a:p>
        </p:txBody>
      </p:sp>
      <p:sp>
        <p:nvSpPr>
          <p:cNvPr id="51" name="TextBox 50">
            <a:extLst>
              <a:ext uri="{FF2B5EF4-FFF2-40B4-BE49-F238E27FC236}">
                <a16:creationId xmlns:a16="http://schemas.microsoft.com/office/drawing/2014/main" id="{7CBA2568-AC13-BC43-C69D-FA56B682E155}"/>
              </a:ext>
            </a:extLst>
          </p:cNvPr>
          <p:cNvSpPr txBox="1"/>
          <p:nvPr/>
        </p:nvSpPr>
        <p:spPr>
          <a:xfrm>
            <a:off x="801444" y="4048352"/>
            <a:ext cx="9618463" cy="2831544"/>
          </a:xfrm>
          <a:prstGeom prst="rect">
            <a:avLst/>
          </a:prstGeom>
          <a:noFill/>
        </p:spPr>
        <p:txBody>
          <a:bodyPr wrap="square" lIns="0" tIns="0" rIns="0" bIns="0" rtlCol="0">
            <a:spAutoFit/>
          </a:bodyPr>
          <a:lstStyle/>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Once a remittance is received and the Agent’s exposure falls below the established Capacity, IATA will instruct the Agent’s GDS to reinstate the Cash payment Method. </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In addition, an Agent that has reached or is about to reach their RHC level will be able to increase their Financial Security or make advance payments to IATA. </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The RHC will be calculated based on a tier-approach that looks into the Amount at Risk (AaR).</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At minimum once per year, the Agent’s RHC calculation will be reviewed. In case of a change of Risk Status or applicable Cash Conditions, the Agent’s RHC will be reassessed. In addition, </a:t>
            </a:r>
            <a:r>
              <a:rPr lang="en-US" sz="1400" b="1" u="sng" dirty="0">
                <a:solidFill>
                  <a:srgbClr val="242570"/>
                </a:solidFill>
                <a:latin typeface="Poppins Light" panose="00000400000000000000" pitchFamily="50" charset="0"/>
                <a:cs typeface="Poppins Light" panose="00000400000000000000" pitchFamily="50" charset="0"/>
              </a:rPr>
              <a:t>the Agent may request an ad hoc recalculation, at which point the most recent 12-month period will be assessed. </a:t>
            </a:r>
          </a:p>
        </p:txBody>
      </p:sp>
    </p:spTree>
    <p:custDataLst>
      <p:tags r:id="rId1"/>
    </p:custDataLst>
    <p:extLst>
      <p:ext uri="{BB962C8B-B14F-4D97-AF65-F5344CB8AC3E}">
        <p14:creationId xmlns:p14="http://schemas.microsoft.com/office/powerpoint/2010/main" val="76257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01444" y="609447"/>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Remittance Holding Capacity (“RHC”) </a:t>
            </a:r>
          </a:p>
        </p:txBody>
      </p:sp>
      <p:graphicFrame>
        <p:nvGraphicFramePr>
          <p:cNvPr id="12" name="Table 11">
            <a:extLst>
              <a:ext uri="{FF2B5EF4-FFF2-40B4-BE49-F238E27FC236}">
                <a16:creationId xmlns:a16="http://schemas.microsoft.com/office/drawing/2014/main" id="{DB91C020-1CB0-1B10-74F5-38BF81DC00DD}"/>
              </a:ext>
            </a:extLst>
          </p:cNvPr>
          <p:cNvGraphicFramePr>
            <a:graphicFrameLocks noGrp="1"/>
          </p:cNvGraphicFramePr>
          <p:nvPr>
            <p:extLst>
              <p:ext uri="{D42A27DB-BD31-4B8C-83A1-F6EECF244321}">
                <p14:modId xmlns:p14="http://schemas.microsoft.com/office/powerpoint/2010/main" val="1835160862"/>
              </p:ext>
            </p:extLst>
          </p:nvPr>
        </p:nvGraphicFramePr>
        <p:xfrm>
          <a:off x="801444" y="1287344"/>
          <a:ext cx="7894029" cy="1434998"/>
        </p:xfrm>
        <a:graphic>
          <a:graphicData uri="http://schemas.openxmlformats.org/drawingml/2006/table">
            <a:tbl>
              <a:tblPr firstRow="1" bandRow="1">
                <a:tableStyleId>{5C22544A-7EE6-4342-B048-85BDC9FD1C3A}</a:tableStyleId>
              </a:tblPr>
              <a:tblGrid>
                <a:gridCol w="634129">
                  <a:extLst>
                    <a:ext uri="{9D8B030D-6E8A-4147-A177-3AD203B41FA5}">
                      <a16:colId xmlns:a16="http://schemas.microsoft.com/office/drawing/2014/main" val="1943309387"/>
                    </a:ext>
                  </a:extLst>
                </a:gridCol>
                <a:gridCol w="2519739">
                  <a:extLst>
                    <a:ext uri="{9D8B030D-6E8A-4147-A177-3AD203B41FA5}">
                      <a16:colId xmlns:a16="http://schemas.microsoft.com/office/drawing/2014/main" val="4248581528"/>
                    </a:ext>
                  </a:extLst>
                </a:gridCol>
                <a:gridCol w="1509999">
                  <a:extLst>
                    <a:ext uri="{9D8B030D-6E8A-4147-A177-3AD203B41FA5}">
                      <a16:colId xmlns:a16="http://schemas.microsoft.com/office/drawing/2014/main" val="1630140587"/>
                    </a:ext>
                  </a:extLst>
                </a:gridCol>
                <a:gridCol w="1615081">
                  <a:extLst>
                    <a:ext uri="{9D8B030D-6E8A-4147-A177-3AD203B41FA5}">
                      <a16:colId xmlns:a16="http://schemas.microsoft.com/office/drawing/2014/main" val="66033882"/>
                    </a:ext>
                  </a:extLst>
                </a:gridCol>
                <a:gridCol w="1615081">
                  <a:extLst>
                    <a:ext uri="{9D8B030D-6E8A-4147-A177-3AD203B41FA5}">
                      <a16:colId xmlns:a16="http://schemas.microsoft.com/office/drawing/2014/main" val="1851349182"/>
                    </a:ext>
                  </a:extLst>
                </a:gridCol>
              </a:tblGrid>
              <a:tr h="416659">
                <a:tc>
                  <a:txBody>
                    <a:bodyPr/>
                    <a:lstStyle/>
                    <a:p>
                      <a:pPr marL="0" algn="ctr" defTabSz="1008126" rtl="0" eaLnBrk="1" latinLnBrk="0" hangingPunct="1"/>
                      <a:r>
                        <a:rPr lang="en-GB" sz="1600" b="1" kern="1200" dirty="0">
                          <a:solidFill>
                            <a:schemeClr val="bg1"/>
                          </a:solidFill>
                          <a:latin typeface="Poppins Light" panose="00000400000000000000" pitchFamily="2" charset="0"/>
                          <a:ea typeface="+mn-ea"/>
                          <a:cs typeface="Poppins Light" panose="00000400000000000000" pitchFamily="2" charset="0"/>
                        </a:rPr>
                        <a:t>Tier</a:t>
                      </a:r>
                    </a:p>
                  </a:txBody>
                  <a:tcPr>
                    <a:solidFill>
                      <a:srgbClr val="04A9C6"/>
                    </a:solidFill>
                  </a:tcPr>
                </a:tc>
                <a:tc>
                  <a:txBody>
                    <a:bodyPr/>
                    <a:lstStyle/>
                    <a:p>
                      <a:pPr marL="0" marR="0" lvl="0" indent="0" algn="ctr" defTabSz="1008126" rtl="0" eaLnBrk="1" fontAlgn="auto" latinLnBrk="0" hangingPunct="1">
                        <a:lnSpc>
                          <a:spcPct val="100000"/>
                        </a:lnSpc>
                        <a:spcBef>
                          <a:spcPts val="0"/>
                        </a:spcBef>
                        <a:spcAft>
                          <a:spcPts val="0"/>
                        </a:spcAft>
                        <a:buClrTx/>
                        <a:buSzTx/>
                        <a:buFontTx/>
                        <a:buNone/>
                        <a:tabLst/>
                        <a:defRPr/>
                      </a:pPr>
                      <a:r>
                        <a:rPr lang="en-US" sz="1600" dirty="0">
                          <a:latin typeface="Poppins Light" panose="00000400000000000000" pitchFamily="50" charset="0"/>
                          <a:cs typeface="Poppins Light" panose="00000400000000000000" pitchFamily="50" charset="0"/>
                        </a:rPr>
                        <a:t>Amount at Risk ("AaR”)</a:t>
                      </a:r>
                      <a:endParaRPr lang="en-GB" sz="1600" b="1" kern="1200" dirty="0">
                        <a:solidFill>
                          <a:schemeClr val="bg1"/>
                        </a:solidFill>
                        <a:latin typeface="Poppins Light" panose="00000400000000000000" pitchFamily="2" charset="0"/>
                        <a:ea typeface="+mn-ea"/>
                        <a:cs typeface="Poppins Light" panose="00000400000000000000" pitchFamily="2" charset="0"/>
                      </a:endParaRPr>
                    </a:p>
                  </a:txBody>
                  <a:tcPr>
                    <a:solidFill>
                      <a:srgbClr val="04A9C6"/>
                    </a:solidFill>
                  </a:tcPr>
                </a:tc>
                <a:tc>
                  <a:txBody>
                    <a:bodyPr/>
                    <a:lstStyle/>
                    <a:p>
                      <a:pPr marL="0" algn="ctr" defTabSz="1008126" rtl="0" eaLnBrk="1" latinLnBrk="0" hangingPunct="1"/>
                      <a:r>
                        <a:rPr lang="en-US" sz="1600" dirty="0">
                          <a:latin typeface="Poppins Light" panose="00000400000000000000" pitchFamily="50" charset="0"/>
                          <a:cs typeface="Poppins Light" panose="00000400000000000000" pitchFamily="50" charset="0"/>
                        </a:rPr>
                        <a:t>Status A</a:t>
                      </a:r>
                    </a:p>
                  </a:txBody>
                  <a:tcPr>
                    <a:solidFill>
                      <a:srgbClr val="04A9C6"/>
                    </a:solidFill>
                  </a:tcPr>
                </a:tc>
                <a:tc>
                  <a:txBody>
                    <a:bodyPr/>
                    <a:lstStyle/>
                    <a:p>
                      <a:pPr marL="0" algn="ctr" defTabSz="1008126" rtl="0" eaLnBrk="1" latinLnBrk="0" hangingPunct="1"/>
                      <a:r>
                        <a:rPr lang="en-GB" sz="1600" b="1" kern="1200" dirty="0">
                          <a:solidFill>
                            <a:schemeClr val="bg1"/>
                          </a:solidFill>
                          <a:latin typeface="Poppins Light" panose="00000400000000000000" pitchFamily="2" charset="0"/>
                          <a:ea typeface="+mn-ea"/>
                          <a:cs typeface="Poppins Light" panose="00000400000000000000" pitchFamily="2" charset="0"/>
                        </a:rPr>
                        <a:t>Status B</a:t>
                      </a:r>
                    </a:p>
                  </a:txBody>
                  <a:tcPr>
                    <a:solidFill>
                      <a:srgbClr val="04A9C6"/>
                    </a:solidFill>
                  </a:tcPr>
                </a:tc>
                <a:tc>
                  <a:txBody>
                    <a:bodyPr/>
                    <a:lstStyle/>
                    <a:p>
                      <a:pPr marL="0" algn="ctr" defTabSz="1008126" rtl="0" eaLnBrk="1" latinLnBrk="0" hangingPunct="1"/>
                      <a:r>
                        <a:rPr lang="en-GB" sz="1600" b="1" kern="1200" dirty="0">
                          <a:solidFill>
                            <a:schemeClr val="bg1"/>
                          </a:solidFill>
                          <a:latin typeface="Poppins Light" panose="00000400000000000000" pitchFamily="2" charset="0"/>
                          <a:ea typeface="+mn-ea"/>
                          <a:cs typeface="Poppins Light" panose="00000400000000000000" pitchFamily="2" charset="0"/>
                        </a:rPr>
                        <a:t>Status C</a:t>
                      </a:r>
                    </a:p>
                  </a:txBody>
                  <a:tcPr>
                    <a:solidFill>
                      <a:srgbClr val="04A9C6"/>
                    </a:solidFill>
                  </a:tcPr>
                </a:tc>
                <a:extLst>
                  <a:ext uri="{0D108BD9-81ED-4DB2-BD59-A6C34878D82A}">
                    <a16:rowId xmlns:a16="http://schemas.microsoft.com/office/drawing/2014/main" val="1388724463"/>
                  </a:ext>
                </a:extLst>
              </a:tr>
              <a:tr h="312187">
                <a:tc>
                  <a:txBody>
                    <a:bodyPr/>
                    <a:lstStyle/>
                    <a:p>
                      <a:pPr marL="0" algn="ctr" defTabSz="1008126" rtl="0" eaLnBrk="1" latinLnBrk="0" hangingPunct="1"/>
                      <a:r>
                        <a:rPr lang="en-GB" sz="1600" kern="1200" dirty="0">
                          <a:solidFill>
                            <a:srgbClr val="242570"/>
                          </a:solidFill>
                          <a:latin typeface="Poppins Light" panose="00000400000000000000" pitchFamily="50" charset="0"/>
                          <a:ea typeface="+mn-ea"/>
                          <a:cs typeface="Poppins Light" panose="00000400000000000000" pitchFamily="50" charset="0"/>
                        </a:rPr>
                        <a:t>1</a:t>
                      </a:r>
                    </a:p>
                  </a:txBody>
                  <a:tcPr anchor="ctr"/>
                </a:tc>
                <a:tc>
                  <a:txBody>
                    <a:bodyPr/>
                    <a:lstStyle/>
                    <a:p>
                      <a:pPr marL="0" algn="ctr" defTabSz="1008126" rtl="0" eaLnBrk="1" latinLnBrk="0" hangingPunct="1"/>
                      <a:r>
                        <a:rPr lang="en-GB" sz="1600" kern="1200" dirty="0">
                          <a:solidFill>
                            <a:srgbClr val="242570"/>
                          </a:solidFill>
                          <a:latin typeface="Poppins Light" panose="00000400000000000000" pitchFamily="50" charset="0"/>
                          <a:ea typeface="+mn-ea"/>
                          <a:cs typeface="Poppins Light" panose="00000400000000000000" pitchFamily="50" charset="0"/>
                        </a:rPr>
                        <a:t>Up to USD 5M</a:t>
                      </a:r>
                    </a:p>
                  </a:txBody>
                  <a:tcPr anchor="ctr"/>
                </a:tc>
                <a:tc>
                  <a:txBody>
                    <a:bodyPr/>
                    <a:lstStyle/>
                    <a:p>
                      <a:pPr marL="0" algn="ctr" defTabSz="1008126" rtl="0" eaLnBrk="1" latinLnBrk="0" hangingPunct="1"/>
                      <a:r>
                        <a:rPr lang="en-US" sz="1600" kern="1200" dirty="0">
                          <a:solidFill>
                            <a:srgbClr val="242570"/>
                          </a:solidFill>
                          <a:latin typeface="Poppins Light" panose="00000400000000000000" pitchFamily="50" charset="0"/>
                          <a:ea typeface="+mn-ea"/>
                          <a:cs typeface="Poppins Light" panose="00000400000000000000" pitchFamily="50" charset="0"/>
                        </a:rPr>
                        <a:t>2 x AaR</a:t>
                      </a:r>
                      <a:endParaRPr lang="en-GB" sz="1600" kern="1200" dirty="0">
                        <a:solidFill>
                          <a:srgbClr val="242570"/>
                        </a:solidFill>
                        <a:latin typeface="Poppins Light" panose="00000400000000000000" pitchFamily="50" charset="0"/>
                        <a:ea typeface="+mn-ea"/>
                        <a:cs typeface="Poppins Light" panose="00000400000000000000" pitchFamily="50" charset="0"/>
                      </a:endParaRPr>
                    </a:p>
                  </a:txBody>
                  <a:tcPr anchor="ctr"/>
                </a:tc>
                <a:tc>
                  <a:txBody>
                    <a:bodyPr/>
                    <a:lstStyle/>
                    <a:p>
                      <a:pPr marL="0" algn="ctr" defTabSz="1008126" rtl="0" eaLnBrk="1" latinLnBrk="0" hangingPunct="1"/>
                      <a:r>
                        <a:rPr lang="en-GB" sz="1600" kern="1200" dirty="0">
                          <a:solidFill>
                            <a:srgbClr val="242570"/>
                          </a:solidFill>
                          <a:latin typeface="Poppins Light" panose="00000400000000000000" pitchFamily="50" charset="0"/>
                          <a:ea typeface="+mn-ea"/>
                          <a:cs typeface="Poppins Light" panose="00000400000000000000" pitchFamily="50" charset="0"/>
                        </a:rPr>
                        <a:t>1.5 x AaR</a:t>
                      </a:r>
                    </a:p>
                  </a:txBody>
                  <a:tcPr anchor="ctr"/>
                </a:tc>
                <a:tc>
                  <a:txBody>
                    <a:bodyPr/>
                    <a:lstStyle/>
                    <a:p>
                      <a:pPr marL="0" algn="ctr" defTabSz="1008126" rtl="0" eaLnBrk="1" latinLnBrk="0" hangingPunct="1"/>
                      <a:r>
                        <a:rPr lang="en-GB" sz="1600" kern="1200" dirty="0">
                          <a:solidFill>
                            <a:srgbClr val="242570"/>
                          </a:solidFill>
                          <a:latin typeface="Poppins Light" panose="00000400000000000000" pitchFamily="50" charset="0"/>
                          <a:ea typeface="+mn-ea"/>
                          <a:cs typeface="Poppins Light" panose="00000400000000000000" pitchFamily="50" charset="0"/>
                        </a:rPr>
                        <a:t>RHC = FS</a:t>
                      </a:r>
                    </a:p>
                  </a:txBody>
                  <a:tcPr anchor="ctr"/>
                </a:tc>
                <a:extLst>
                  <a:ext uri="{0D108BD9-81ED-4DB2-BD59-A6C34878D82A}">
                    <a16:rowId xmlns:a16="http://schemas.microsoft.com/office/drawing/2014/main" val="3744124514"/>
                  </a:ext>
                </a:extLst>
              </a:tr>
              <a:tr h="347779">
                <a:tc>
                  <a:txBody>
                    <a:bodyPr/>
                    <a:lstStyle/>
                    <a:p>
                      <a:pPr marL="0" algn="ctr" defTabSz="1008126" rtl="0" eaLnBrk="1" latinLnBrk="0" hangingPunct="1"/>
                      <a:r>
                        <a:rPr lang="fr-FR" sz="1600" kern="1200" dirty="0">
                          <a:solidFill>
                            <a:srgbClr val="242570"/>
                          </a:solidFill>
                          <a:latin typeface="Poppins Light" panose="00000400000000000000" pitchFamily="50" charset="0"/>
                          <a:ea typeface="+mn-ea"/>
                          <a:cs typeface="Poppins Light" panose="00000400000000000000" pitchFamily="50" charset="0"/>
                        </a:rPr>
                        <a:t>2</a:t>
                      </a:r>
                    </a:p>
                  </a:txBody>
                  <a:tcPr anchor="ctr"/>
                </a:tc>
                <a:tc>
                  <a:txBody>
                    <a:bodyPr/>
                    <a:lstStyle/>
                    <a:p>
                      <a:pPr marL="0" algn="ctr" defTabSz="1008126" rtl="0" eaLnBrk="1" latinLnBrk="0" hangingPunct="1"/>
                      <a:r>
                        <a:rPr lang="fr-FR" sz="1600" kern="1200" dirty="0">
                          <a:solidFill>
                            <a:srgbClr val="242570"/>
                          </a:solidFill>
                          <a:latin typeface="Poppins Light" panose="00000400000000000000" pitchFamily="50" charset="0"/>
                          <a:ea typeface="+mn-ea"/>
                          <a:cs typeface="Poppins Light" panose="00000400000000000000" pitchFamily="50" charset="0"/>
                        </a:rPr>
                        <a:t>Up to USD 10M</a:t>
                      </a:r>
                    </a:p>
                  </a:txBody>
                  <a:tcPr anchor="ctr"/>
                </a:tc>
                <a:tc>
                  <a:txBody>
                    <a:bodyPr/>
                    <a:lstStyle/>
                    <a:p>
                      <a:pPr marL="0" algn="ctr" defTabSz="1008126" rtl="0" eaLnBrk="1" latinLnBrk="0" hangingPunct="1"/>
                      <a:r>
                        <a:rPr lang="en-US" sz="1600" kern="1200" dirty="0">
                          <a:solidFill>
                            <a:srgbClr val="242570"/>
                          </a:solidFill>
                          <a:latin typeface="Poppins Light" panose="00000400000000000000" pitchFamily="50" charset="0"/>
                          <a:ea typeface="+mn-ea"/>
                          <a:cs typeface="Poppins Light" panose="00000400000000000000" pitchFamily="50" charset="0"/>
                        </a:rPr>
                        <a:t>1.75 x AaR</a:t>
                      </a:r>
                      <a:endParaRPr lang="en-GB" sz="1600" kern="1200" dirty="0">
                        <a:solidFill>
                          <a:srgbClr val="242570"/>
                        </a:solidFill>
                        <a:latin typeface="Poppins Light" panose="00000400000000000000" pitchFamily="50" charset="0"/>
                        <a:ea typeface="+mn-ea"/>
                        <a:cs typeface="Poppins Light" panose="00000400000000000000" pitchFamily="50" charset="0"/>
                      </a:endParaRPr>
                    </a:p>
                  </a:txBody>
                  <a:tcPr anchor="ctr"/>
                </a:tc>
                <a:tc>
                  <a:txBody>
                    <a:bodyPr/>
                    <a:lstStyle/>
                    <a:p>
                      <a:pPr marL="0" algn="ctr" defTabSz="1008126" rtl="0" eaLnBrk="1" latinLnBrk="0" hangingPunct="1"/>
                      <a:r>
                        <a:rPr lang="en-GB" sz="1600" kern="1200" dirty="0">
                          <a:solidFill>
                            <a:srgbClr val="242570"/>
                          </a:solidFill>
                          <a:latin typeface="Poppins Light" panose="00000400000000000000" pitchFamily="50" charset="0"/>
                          <a:ea typeface="+mn-ea"/>
                          <a:cs typeface="Poppins Light" panose="00000400000000000000" pitchFamily="50" charset="0"/>
                        </a:rPr>
                        <a:t>1.35 x AaR</a:t>
                      </a:r>
                    </a:p>
                  </a:txBody>
                  <a:tcPr anchor="ctr"/>
                </a:tc>
                <a:tc>
                  <a:txBody>
                    <a:bodyPr/>
                    <a:lstStyle/>
                    <a:p>
                      <a:pPr marL="0" algn="ctr" defTabSz="1008126" rtl="0" eaLnBrk="1" latinLnBrk="0" hangingPunct="1"/>
                      <a:r>
                        <a:rPr lang="en-GB" sz="1600" kern="1200" dirty="0">
                          <a:solidFill>
                            <a:srgbClr val="242570"/>
                          </a:solidFill>
                          <a:latin typeface="Poppins Light" panose="00000400000000000000" pitchFamily="50" charset="0"/>
                          <a:ea typeface="+mn-ea"/>
                          <a:cs typeface="Poppins Light" panose="00000400000000000000" pitchFamily="50" charset="0"/>
                        </a:rPr>
                        <a:t>RHC = FS</a:t>
                      </a:r>
                    </a:p>
                  </a:txBody>
                  <a:tcPr anchor="ctr"/>
                </a:tc>
                <a:extLst>
                  <a:ext uri="{0D108BD9-81ED-4DB2-BD59-A6C34878D82A}">
                    <a16:rowId xmlns:a16="http://schemas.microsoft.com/office/drawing/2014/main" val="2085353240"/>
                  </a:ext>
                </a:extLst>
              </a:tr>
              <a:tr h="157643">
                <a:tc>
                  <a:txBody>
                    <a:bodyPr/>
                    <a:lstStyle/>
                    <a:p>
                      <a:pPr marL="0" algn="ctr" defTabSz="1008126" rtl="0" eaLnBrk="1" latinLnBrk="0" hangingPunct="1"/>
                      <a:r>
                        <a:rPr lang="fr-FR" sz="1600" kern="1200" dirty="0">
                          <a:solidFill>
                            <a:srgbClr val="242570"/>
                          </a:solidFill>
                          <a:latin typeface="Poppins Light" panose="00000400000000000000" pitchFamily="50" charset="0"/>
                          <a:ea typeface="+mn-ea"/>
                          <a:cs typeface="Poppins Light" panose="00000400000000000000" pitchFamily="50" charset="0"/>
                        </a:rPr>
                        <a:t>3</a:t>
                      </a:r>
                    </a:p>
                  </a:txBody>
                  <a:tcPr anchor="ctr"/>
                </a:tc>
                <a:tc>
                  <a:txBody>
                    <a:bodyPr/>
                    <a:lstStyle/>
                    <a:p>
                      <a:pPr marL="0" marR="0" lvl="0" indent="0" algn="ctr" defTabSz="1008126" rtl="0" eaLnBrk="1" fontAlgn="auto" latinLnBrk="0" hangingPunct="1">
                        <a:lnSpc>
                          <a:spcPct val="100000"/>
                        </a:lnSpc>
                        <a:spcBef>
                          <a:spcPts val="0"/>
                        </a:spcBef>
                        <a:spcAft>
                          <a:spcPts val="0"/>
                        </a:spcAft>
                        <a:buClrTx/>
                        <a:buSzTx/>
                        <a:buFontTx/>
                        <a:buNone/>
                        <a:tabLst/>
                        <a:defRPr/>
                      </a:pPr>
                      <a:r>
                        <a:rPr lang="fr-FR" sz="1600" kern="1200" dirty="0">
                          <a:solidFill>
                            <a:srgbClr val="242570"/>
                          </a:solidFill>
                          <a:latin typeface="Poppins Light" panose="00000400000000000000" pitchFamily="50" charset="0"/>
                          <a:ea typeface="+mn-ea"/>
                          <a:cs typeface="Poppins Light" panose="00000400000000000000" pitchFamily="50" charset="0"/>
                        </a:rPr>
                        <a:t>&gt;USD 10M</a:t>
                      </a:r>
                    </a:p>
                  </a:txBody>
                  <a:tcPr anchor="ctr"/>
                </a:tc>
                <a:tc>
                  <a:txBody>
                    <a:bodyPr/>
                    <a:lstStyle/>
                    <a:p>
                      <a:pPr marL="0" algn="ctr" defTabSz="1008126" rtl="0" eaLnBrk="1" latinLnBrk="0" hangingPunct="1"/>
                      <a:r>
                        <a:rPr lang="en-GB" sz="1600" kern="1200" dirty="0">
                          <a:solidFill>
                            <a:srgbClr val="242570"/>
                          </a:solidFill>
                          <a:latin typeface="Poppins Light" panose="00000400000000000000" pitchFamily="50" charset="0"/>
                          <a:ea typeface="+mn-ea"/>
                          <a:cs typeface="Poppins Light" panose="00000400000000000000" pitchFamily="50" charset="0"/>
                        </a:rPr>
                        <a:t>1.50 x AaR</a:t>
                      </a:r>
                    </a:p>
                  </a:txBody>
                  <a:tcPr anchor="ctr"/>
                </a:tc>
                <a:tc>
                  <a:txBody>
                    <a:bodyPr/>
                    <a:lstStyle/>
                    <a:p>
                      <a:pPr marL="0" algn="ctr" defTabSz="1008126" rtl="0" eaLnBrk="1" latinLnBrk="0" hangingPunct="1"/>
                      <a:r>
                        <a:rPr lang="en-GB" sz="1600" kern="1200" dirty="0">
                          <a:solidFill>
                            <a:srgbClr val="242570"/>
                          </a:solidFill>
                          <a:latin typeface="Poppins Light" panose="00000400000000000000" pitchFamily="50" charset="0"/>
                          <a:ea typeface="+mn-ea"/>
                          <a:cs typeface="Poppins Light" panose="00000400000000000000" pitchFamily="50" charset="0"/>
                        </a:rPr>
                        <a:t>1.20 x AaR</a:t>
                      </a:r>
                    </a:p>
                  </a:txBody>
                  <a:tcPr anchor="ctr"/>
                </a:tc>
                <a:tc>
                  <a:txBody>
                    <a:bodyPr/>
                    <a:lstStyle/>
                    <a:p>
                      <a:pPr marL="0" algn="ctr" defTabSz="1008126" rtl="0" eaLnBrk="1" latinLnBrk="0" hangingPunct="1"/>
                      <a:r>
                        <a:rPr lang="en-GB" sz="1600" kern="1200" dirty="0">
                          <a:solidFill>
                            <a:srgbClr val="242570"/>
                          </a:solidFill>
                          <a:latin typeface="Poppins Light" panose="00000400000000000000" pitchFamily="50" charset="0"/>
                          <a:ea typeface="+mn-ea"/>
                          <a:cs typeface="Poppins Light" panose="00000400000000000000" pitchFamily="50" charset="0"/>
                        </a:rPr>
                        <a:t>RHC = FS</a:t>
                      </a:r>
                    </a:p>
                  </a:txBody>
                  <a:tcPr anchor="ctr"/>
                </a:tc>
                <a:extLst>
                  <a:ext uri="{0D108BD9-81ED-4DB2-BD59-A6C34878D82A}">
                    <a16:rowId xmlns:a16="http://schemas.microsoft.com/office/drawing/2014/main" val="746095053"/>
                  </a:ext>
                </a:extLst>
              </a:tr>
            </a:tbl>
          </a:graphicData>
        </a:graphic>
      </p:graphicFrame>
      <p:sp>
        <p:nvSpPr>
          <p:cNvPr id="13" name="TextBox 12">
            <a:extLst>
              <a:ext uri="{FF2B5EF4-FFF2-40B4-BE49-F238E27FC236}">
                <a16:creationId xmlns:a16="http://schemas.microsoft.com/office/drawing/2014/main" id="{EE73289A-CC8F-1A1A-C69F-9490D2014720}"/>
              </a:ext>
            </a:extLst>
          </p:cNvPr>
          <p:cNvSpPr txBox="1"/>
          <p:nvPr/>
        </p:nvSpPr>
        <p:spPr>
          <a:xfrm>
            <a:off x="801444" y="3009986"/>
            <a:ext cx="9618463" cy="1382232"/>
          </a:xfrm>
          <a:prstGeom prst="rect">
            <a:avLst/>
          </a:prstGeom>
          <a:noFill/>
        </p:spPr>
        <p:txBody>
          <a:bodyPr wrap="square" lIns="0" tIns="0" rIns="0" bIns="0" numCol="1" spcCol="360000" rtlCol="0">
            <a:noAutofit/>
          </a:bodyPr>
          <a:lstStyle/>
          <a:p>
            <a:pPr>
              <a:spcBef>
                <a:spcPts val="600"/>
              </a:spcBef>
              <a:spcAft>
                <a:spcPts val="600"/>
              </a:spcAft>
            </a:pPr>
            <a:r>
              <a:rPr lang="en-US" sz="1400" b="1" dirty="0">
                <a:solidFill>
                  <a:srgbClr val="242570"/>
                </a:solidFill>
                <a:latin typeface="Poppins Light" panose="00000400000000000000" pitchFamily="50" charset="0"/>
                <a:cs typeface="Poppins Light" panose="00000400000000000000" pitchFamily="50" charset="0"/>
              </a:rPr>
              <a:t>AaR</a:t>
            </a:r>
            <a:r>
              <a:rPr lang="en-US" sz="1400" dirty="0">
                <a:solidFill>
                  <a:srgbClr val="242570"/>
                </a:solidFill>
                <a:latin typeface="Poppins Light" panose="00000400000000000000" pitchFamily="50" charset="0"/>
                <a:cs typeface="Poppins Light" panose="00000400000000000000" pitchFamily="50" charset="0"/>
              </a:rPr>
              <a:t> is calculated by multiplying the Days’ Sales at Risk by the total BSP Cash Turnover of the 	3 highest Reporting Periods in the previous 12 months divided by the days in reporting 	period and multiplied by 3. </a:t>
            </a:r>
          </a:p>
          <a:p>
            <a:pPr>
              <a:spcBef>
                <a:spcPts val="600"/>
              </a:spcBef>
              <a:spcAft>
                <a:spcPts val="600"/>
              </a:spcAft>
            </a:pPr>
            <a:r>
              <a:rPr lang="en-US" sz="1400" b="1" dirty="0">
                <a:solidFill>
                  <a:srgbClr val="242570"/>
                </a:solidFill>
                <a:latin typeface="Poppins Light" panose="00000400000000000000" pitchFamily="50" charset="0"/>
                <a:cs typeface="Poppins Light" panose="00000400000000000000" pitchFamily="50" charset="0"/>
              </a:rPr>
              <a:t>Total Days </a:t>
            </a:r>
            <a:r>
              <a:rPr lang="en-US" sz="1400" dirty="0">
                <a:solidFill>
                  <a:srgbClr val="242570"/>
                </a:solidFill>
                <a:latin typeface="Poppins Light" panose="00000400000000000000" pitchFamily="50" charset="0"/>
                <a:cs typeface="Poppins Light" panose="00000400000000000000" pitchFamily="50" charset="0"/>
              </a:rPr>
              <a:t>= Number of days in Reporting period plus number of days in Remittance period </a:t>
            </a:r>
          </a:p>
          <a:p>
            <a:pPr>
              <a:spcBef>
                <a:spcPts val="600"/>
              </a:spcBef>
              <a:spcAft>
                <a:spcPts val="600"/>
              </a:spcAft>
            </a:pPr>
            <a:r>
              <a:rPr lang="en-US" sz="1400" b="1" dirty="0">
                <a:solidFill>
                  <a:srgbClr val="242570"/>
                </a:solidFill>
                <a:latin typeface="Poppins Light" panose="00000400000000000000" pitchFamily="50" charset="0"/>
                <a:cs typeface="Poppins Light" panose="00000400000000000000" pitchFamily="50" charset="0"/>
              </a:rPr>
              <a:t>Daily Average BSP Cash Turnover (3 Highest Reporting periods) of the previous 12 months</a:t>
            </a:r>
          </a:p>
        </p:txBody>
      </p:sp>
      <p:grpSp>
        <p:nvGrpSpPr>
          <p:cNvPr id="50" name="Group 49">
            <a:extLst>
              <a:ext uri="{FF2B5EF4-FFF2-40B4-BE49-F238E27FC236}">
                <a16:creationId xmlns:a16="http://schemas.microsoft.com/office/drawing/2014/main" id="{6435D427-421E-68F5-DC7C-16F28E13D7CA}"/>
              </a:ext>
            </a:extLst>
          </p:cNvPr>
          <p:cNvGrpSpPr/>
          <p:nvPr/>
        </p:nvGrpSpPr>
        <p:grpSpPr>
          <a:xfrm>
            <a:off x="88416" y="4712311"/>
            <a:ext cx="10499634" cy="1561464"/>
            <a:chOff x="7739" y="2802223"/>
            <a:chExt cx="9973333" cy="1561464"/>
          </a:xfrm>
        </p:grpSpPr>
        <p:grpSp>
          <p:nvGrpSpPr>
            <p:cNvPr id="51" name="Group 50">
              <a:extLst>
                <a:ext uri="{FF2B5EF4-FFF2-40B4-BE49-F238E27FC236}">
                  <a16:creationId xmlns:a16="http://schemas.microsoft.com/office/drawing/2014/main" id="{2AA3B8E2-232F-2720-D05D-6FB83C5896F1}"/>
                </a:ext>
              </a:extLst>
            </p:cNvPr>
            <p:cNvGrpSpPr/>
            <p:nvPr/>
          </p:nvGrpSpPr>
          <p:grpSpPr>
            <a:xfrm>
              <a:off x="2196096" y="2802223"/>
              <a:ext cx="7784976" cy="1561464"/>
              <a:chOff x="2809885" y="2579896"/>
              <a:chExt cx="8914446" cy="1561464"/>
            </a:xfrm>
          </p:grpSpPr>
          <p:sp>
            <p:nvSpPr>
              <p:cNvPr id="54" name="Rectangle 53">
                <a:extLst>
                  <a:ext uri="{FF2B5EF4-FFF2-40B4-BE49-F238E27FC236}">
                    <a16:creationId xmlns:a16="http://schemas.microsoft.com/office/drawing/2014/main" id="{368A65CB-67F1-CF5B-A903-C5CA9BB8BC86}"/>
                  </a:ext>
                </a:extLst>
              </p:cNvPr>
              <p:cNvSpPr/>
              <p:nvPr/>
            </p:nvSpPr>
            <p:spPr>
              <a:xfrm>
                <a:off x="2809885" y="2579896"/>
                <a:ext cx="8914446" cy="1477328"/>
              </a:xfrm>
              <a:prstGeom prst="rect">
                <a:avLst/>
              </a:prstGeom>
              <a:noFill/>
            </p:spPr>
            <p:txBody>
              <a:bodyPr wrap="square" lIns="91440" tIns="45720" rIns="91440" bIns="45720">
                <a:spAutoFit/>
              </a:bodyPr>
              <a:lstStyle/>
              <a:p>
                <a:pPr algn="ctr"/>
                <a:r>
                  <a:rPr lang="en-US"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rPr>
                  <a:t>Total Days </a:t>
                </a:r>
              </a:p>
              <a:p>
                <a:pPr algn="ctr"/>
                <a:r>
                  <a:rPr lang="en-US"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rPr>
                  <a:t>x </a:t>
                </a:r>
              </a:p>
              <a:p>
                <a:pPr algn="ctr"/>
                <a:r>
                  <a:rPr lang="en-US" dirty="0">
                    <a:ln w="0"/>
                    <a:solidFill>
                      <a:schemeClr val="accent5">
                        <a:lumMod val="75000"/>
                      </a:schemeClr>
                    </a:solidFill>
                    <a:effectLst>
                      <a:outerShdw blurRad="38100" dist="25400" dir="5400000" algn="ctr" rotWithShape="0">
                        <a:srgbClr val="6E747A">
                          <a:alpha val="43000"/>
                        </a:srgbClr>
                      </a:outerShdw>
                    </a:effectLst>
                    <a:latin typeface="Poppins SemiBold" panose="02000000000000000000" pitchFamily="2" charset="0"/>
                  </a:rPr>
                  <a:t>Total BSP Cash Turnover 3 highest Reporting Periods</a:t>
                </a:r>
                <a:endParaRPr lang="en-GB" dirty="0">
                  <a:ln w="0"/>
                  <a:solidFill>
                    <a:schemeClr val="accent5">
                      <a:lumMod val="75000"/>
                    </a:schemeClr>
                  </a:solidFill>
                  <a:effectLst>
                    <a:outerShdw blurRad="38100" dist="25400" dir="5400000" algn="ctr" rotWithShape="0">
                      <a:srgbClr val="6E747A">
                        <a:alpha val="43000"/>
                      </a:srgbClr>
                    </a:outerShdw>
                  </a:effectLst>
                </a:endParaRPr>
              </a:p>
              <a:p>
                <a:pPr algn="ctr"/>
                <a:endParaRPr lang="en-US"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endParaRPr>
              </a:p>
              <a:p>
                <a:pPr algn="ctr"/>
                <a:endParaRPr lang="en-US"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endParaRPr>
              </a:p>
            </p:txBody>
          </p:sp>
          <p:cxnSp>
            <p:nvCxnSpPr>
              <p:cNvPr id="56" name="Straight Connector 55">
                <a:extLst>
                  <a:ext uri="{FF2B5EF4-FFF2-40B4-BE49-F238E27FC236}">
                    <a16:creationId xmlns:a16="http://schemas.microsoft.com/office/drawing/2014/main" id="{FFB8267C-649A-67F7-E7A0-55DE95264CA0}"/>
                  </a:ext>
                </a:extLst>
              </p:cNvPr>
              <p:cNvCxnSpPr>
                <a:cxnSpLocks/>
              </p:cNvCxnSpPr>
              <p:nvPr/>
            </p:nvCxnSpPr>
            <p:spPr>
              <a:xfrm>
                <a:off x="3608263" y="3573578"/>
                <a:ext cx="755411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88ADCA2-D01A-04D7-434D-672CC6688ED1}"/>
                  </a:ext>
                </a:extLst>
              </p:cNvPr>
              <p:cNvSpPr/>
              <p:nvPr/>
            </p:nvSpPr>
            <p:spPr>
              <a:xfrm>
                <a:off x="4997785" y="3772028"/>
                <a:ext cx="4216870" cy="369332"/>
              </a:xfrm>
              <a:prstGeom prst="rect">
                <a:avLst/>
              </a:prstGeom>
              <a:noFill/>
            </p:spPr>
            <p:txBody>
              <a:bodyPr wrap="square" lIns="91440" tIns="45720" rIns="91440" bIns="45720">
                <a:spAutoFit/>
              </a:bodyPr>
              <a:lstStyle/>
              <a:p>
                <a:pPr algn="ctr"/>
                <a:r>
                  <a:rPr lang="en-US" dirty="0">
                    <a:ln w="0"/>
                    <a:solidFill>
                      <a:srgbClr val="00A8CA"/>
                    </a:solidFill>
                    <a:effectLst>
                      <a:outerShdw blurRad="38100" dist="25400" dir="5400000" algn="ctr" rotWithShape="0">
                        <a:srgbClr val="6E747A">
                          <a:alpha val="43000"/>
                        </a:srgbClr>
                      </a:outerShdw>
                    </a:effectLst>
                    <a:latin typeface="Poppins SemiBold" panose="02000000000000000000" pitchFamily="2" charset="0"/>
                  </a:rPr>
                  <a:t>Days in Reporting Period x 3</a:t>
                </a:r>
                <a:endParaRPr lang="en-GB" dirty="0">
                  <a:ln w="0"/>
                  <a:solidFill>
                    <a:srgbClr val="00A8CA"/>
                  </a:solidFill>
                  <a:effectLst>
                    <a:outerShdw blurRad="38100" dist="25400" dir="5400000" algn="ctr" rotWithShape="0">
                      <a:srgbClr val="6E747A">
                        <a:alpha val="43000"/>
                      </a:srgbClr>
                    </a:outerShdw>
                  </a:effectLst>
                </a:endParaRPr>
              </a:p>
            </p:txBody>
          </p:sp>
        </p:grpSp>
        <p:sp>
          <p:nvSpPr>
            <p:cNvPr id="52" name="Rectangle 51">
              <a:extLst>
                <a:ext uri="{FF2B5EF4-FFF2-40B4-BE49-F238E27FC236}">
                  <a16:creationId xmlns:a16="http://schemas.microsoft.com/office/drawing/2014/main" id="{036F1D2C-43AC-874C-D4A8-33503384F636}"/>
                </a:ext>
              </a:extLst>
            </p:cNvPr>
            <p:cNvSpPr/>
            <p:nvPr/>
          </p:nvSpPr>
          <p:spPr>
            <a:xfrm>
              <a:off x="2281708" y="3411184"/>
              <a:ext cx="590600" cy="769441"/>
            </a:xfrm>
            <a:prstGeom prst="rect">
              <a:avLst/>
            </a:prstGeom>
            <a:noFill/>
          </p:spPr>
          <p:txBody>
            <a:bodyPr wrap="square" lIns="91440" tIns="45720" rIns="91440" bIns="45720">
              <a:spAutoFit/>
            </a:bodyPr>
            <a:lstStyle/>
            <a:p>
              <a:pPr algn="ctr"/>
              <a:r>
                <a:rPr lang="en-US" sz="4400" dirty="0">
                  <a:ln w="0"/>
                  <a:solidFill>
                    <a:srgbClr val="00A8CA"/>
                  </a:solidFill>
                  <a:effectLst>
                    <a:outerShdw blurRad="38100" dist="25400" dir="5400000" algn="ctr" rotWithShape="0">
                      <a:srgbClr val="6E747A">
                        <a:alpha val="43000"/>
                      </a:srgbClr>
                    </a:outerShdw>
                  </a:effectLst>
                  <a:latin typeface="Poppins SemiBold" panose="02000000000000000000" pitchFamily="2" charset="0"/>
                </a:rPr>
                <a:t>=</a:t>
              </a:r>
              <a:endParaRPr lang="en-GB" sz="4400" dirty="0">
                <a:ln w="0"/>
                <a:solidFill>
                  <a:srgbClr val="00A8CA"/>
                </a:solidFill>
                <a:effectLst>
                  <a:outerShdw blurRad="38100" dist="25400" dir="5400000" algn="ctr" rotWithShape="0">
                    <a:srgbClr val="6E747A">
                      <a:alpha val="43000"/>
                    </a:srgbClr>
                  </a:outerShdw>
                </a:effectLst>
              </a:endParaRPr>
            </a:p>
          </p:txBody>
        </p:sp>
        <p:sp>
          <p:nvSpPr>
            <p:cNvPr id="53" name="Rectangle 52">
              <a:extLst>
                <a:ext uri="{FF2B5EF4-FFF2-40B4-BE49-F238E27FC236}">
                  <a16:creationId xmlns:a16="http://schemas.microsoft.com/office/drawing/2014/main" id="{DB7F4884-F8DA-C729-102D-AFF3C50374BE}"/>
                </a:ext>
              </a:extLst>
            </p:cNvPr>
            <p:cNvSpPr/>
            <p:nvPr/>
          </p:nvSpPr>
          <p:spPr>
            <a:xfrm>
              <a:off x="7739" y="3609431"/>
              <a:ext cx="2809371" cy="584775"/>
            </a:xfrm>
            <a:prstGeom prst="rect">
              <a:avLst/>
            </a:prstGeom>
            <a:noFill/>
          </p:spPr>
          <p:txBody>
            <a:bodyPr wrap="square" lIns="91440" tIns="45720" rIns="91440" bIns="45720">
              <a:spAutoFit/>
            </a:bodyPr>
            <a:lstStyle/>
            <a:p>
              <a:pPr algn="ctr"/>
              <a:r>
                <a:rPr lang="en-US"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rPr>
                <a:t>Amount at Risk</a:t>
              </a:r>
            </a:p>
            <a:p>
              <a:pPr algn="ctr"/>
              <a:endParaRPr lang="en-GB" sz="1400" dirty="0">
                <a:ln w="0"/>
                <a:solidFill>
                  <a:srgbClr val="00A8CA"/>
                </a:solidFill>
                <a:effectLst>
                  <a:outerShdw blurRad="38100" dist="25400" dir="5400000" algn="ctr" rotWithShape="0">
                    <a:srgbClr val="6E747A">
                      <a:alpha val="43000"/>
                    </a:srgbClr>
                  </a:outerShdw>
                </a:effectLst>
              </a:endParaRPr>
            </a:p>
          </p:txBody>
        </p:sp>
      </p:grpSp>
    </p:spTree>
    <p:custDataLst>
      <p:tags r:id="rId1"/>
    </p:custDataLst>
    <p:extLst>
      <p:ext uri="{BB962C8B-B14F-4D97-AF65-F5344CB8AC3E}">
        <p14:creationId xmlns:p14="http://schemas.microsoft.com/office/powerpoint/2010/main" val="24731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01444" y="609447"/>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Large Cash Agents - IATA Quarterly Review</a:t>
            </a:r>
          </a:p>
        </p:txBody>
      </p:sp>
      <p:sp>
        <p:nvSpPr>
          <p:cNvPr id="62" name="TextBox 61">
            <a:extLst>
              <a:ext uri="{FF2B5EF4-FFF2-40B4-BE49-F238E27FC236}">
                <a16:creationId xmlns:a16="http://schemas.microsoft.com/office/drawing/2014/main" id="{38B707FA-0256-4AF9-AC72-C52D234787C0}"/>
              </a:ext>
            </a:extLst>
          </p:cNvPr>
          <p:cNvSpPr txBox="1"/>
          <p:nvPr/>
        </p:nvSpPr>
        <p:spPr>
          <a:xfrm>
            <a:off x="801445" y="1040334"/>
            <a:ext cx="9073579" cy="569387"/>
          </a:xfrm>
          <a:prstGeom prst="rect">
            <a:avLst/>
          </a:prstGeom>
          <a:noFill/>
        </p:spPr>
        <p:txBody>
          <a:bodyPr wrap="square" lIns="0" tIns="0" rIns="0" bIns="0" numCol="1" spcCol="360000" rtlCol="0">
            <a:noAutofit/>
          </a:bodyPr>
          <a:lstStyle/>
          <a:p>
            <a:pPr>
              <a:spcBef>
                <a:spcPts val="600"/>
              </a:spcBef>
              <a:spcAft>
                <a:spcPts val="600"/>
              </a:spcAft>
            </a:pPr>
            <a:r>
              <a:rPr lang="en-US" dirty="0">
                <a:solidFill>
                  <a:srgbClr val="242570"/>
                </a:solidFill>
                <a:latin typeface="Poppins Light" panose="00000400000000000000" pitchFamily="50" charset="0"/>
                <a:cs typeface="Poppins Light" panose="00000400000000000000" pitchFamily="50" charset="0"/>
              </a:rPr>
              <a:t>Agents that exceed USD 5M BSP Cash Sales 3 times within 12 months are subject to Quarterly Reviews with IATA</a:t>
            </a:r>
          </a:p>
        </p:txBody>
      </p:sp>
      <p:sp>
        <p:nvSpPr>
          <p:cNvPr id="76" name="TextBox 75">
            <a:extLst>
              <a:ext uri="{FF2B5EF4-FFF2-40B4-BE49-F238E27FC236}">
                <a16:creationId xmlns:a16="http://schemas.microsoft.com/office/drawing/2014/main" id="{FA9BC5E4-5759-46A1-A8A7-5AF857E4F74E}"/>
              </a:ext>
            </a:extLst>
          </p:cNvPr>
          <p:cNvSpPr txBox="1"/>
          <p:nvPr/>
        </p:nvSpPr>
        <p:spPr>
          <a:xfrm>
            <a:off x="4891734" y="1936728"/>
            <a:ext cx="4837357" cy="6047809"/>
          </a:xfrm>
          <a:prstGeom prst="rect">
            <a:avLst/>
          </a:prstGeom>
          <a:noFill/>
        </p:spPr>
        <p:txBody>
          <a:bodyPr wrap="square" lIns="0" tIns="0" rIns="0" bIns="0" rtlCol="0">
            <a:spAutoFit/>
          </a:bodyPr>
          <a:lstStyle/>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If two consecutive quarterly assessments are failed, then financial security is required</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Self-Assessment Form is to be provided within 21 days after IATA request</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The Self-Assessment Form comprises both Key Ratios and Standard Ratios – Pass/Fail </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Key Ratio fail = Total Fail</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x4 fails of Standard Ratios = Total Fail</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Free cash flow and free cash flow/net debt</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If free cash flow is negative, then “Trends Analysis” – 3 fails</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p:txBody>
      </p:sp>
      <p:pic>
        <p:nvPicPr>
          <p:cNvPr id="1026" name="Picture 2" descr="Pass And Fail Signpost Stock Illustration - Download Image Now - Failure,  Passing - Sport, 2015 - iStock">
            <a:extLst>
              <a:ext uri="{FF2B5EF4-FFF2-40B4-BE49-F238E27FC236}">
                <a16:creationId xmlns:a16="http://schemas.microsoft.com/office/drawing/2014/main" id="{18B5CF5E-A9BE-1CA1-7F2A-C5A5A8E0AB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44" y="2172775"/>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080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6D2ECA-0C12-415B-9BE6-2DD68B28A50A}"/>
              </a:ext>
            </a:extLst>
          </p:cNvPr>
          <p:cNvPicPr>
            <a:picLocks noChangeAspect="1"/>
          </p:cNvPicPr>
          <p:nvPr/>
        </p:nvPicPr>
        <p:blipFill rotWithShape="1">
          <a:blip r:embed="rId2">
            <a:extLst>
              <a:ext uri="{28A0092B-C50C-407E-A947-70E740481C1C}">
                <a14:useLocalDpi xmlns:a14="http://schemas.microsoft.com/office/drawing/2010/main" val="0"/>
              </a:ext>
            </a:extLst>
          </a:blip>
          <a:srcRect l="27995" t="948" r="25071" b="2871"/>
          <a:stretch/>
        </p:blipFill>
        <p:spPr>
          <a:xfrm>
            <a:off x="0" y="43960"/>
            <a:ext cx="10693400" cy="7517303"/>
          </a:xfrm>
          <a:prstGeom prst="rect">
            <a:avLst/>
          </a:prstGeom>
        </p:spPr>
      </p:pic>
      <p:sp>
        <p:nvSpPr>
          <p:cNvPr id="9" name="Rectangle 8">
            <a:extLst>
              <a:ext uri="{FF2B5EF4-FFF2-40B4-BE49-F238E27FC236}">
                <a16:creationId xmlns:a16="http://schemas.microsoft.com/office/drawing/2014/main" id="{5C3F6ACE-8941-4DBE-94F5-9C3D603FB76A}"/>
              </a:ext>
            </a:extLst>
          </p:cNvPr>
          <p:cNvSpPr/>
          <p:nvPr/>
        </p:nvSpPr>
        <p:spPr>
          <a:xfrm>
            <a:off x="-9832" y="-69070"/>
            <a:ext cx="10703231" cy="7515762"/>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7CDF0EEB-8FCF-4610-B33A-C55AB9080C80}"/>
              </a:ext>
            </a:extLst>
          </p:cNvPr>
          <p:cNvSpPr txBox="1"/>
          <p:nvPr/>
        </p:nvSpPr>
        <p:spPr>
          <a:xfrm>
            <a:off x="830991" y="664622"/>
            <a:ext cx="9074151" cy="615553"/>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Thank you for listening</a:t>
            </a:r>
          </a:p>
          <a:p>
            <a:r>
              <a:rPr lang="en-NZ" sz="1200" dirty="0">
                <a:solidFill>
                  <a:schemeClr val="bg1">
                    <a:lumMod val="50000"/>
                  </a:schemeClr>
                </a:solidFill>
                <a:latin typeface="Poppins Medium" panose="02000000000000000000" pitchFamily="2" charset="0"/>
                <a:cs typeface="Poppins Medium" panose="02000000000000000000" pitchFamily="2" charset="0"/>
              </a:rPr>
              <a:t>PLEASE GET IN TOUCH IF YOU WOULD LIKE TO DISCUSS ANY OF OUR SERVICES </a:t>
            </a:r>
          </a:p>
        </p:txBody>
      </p:sp>
      <p:sp>
        <p:nvSpPr>
          <p:cNvPr id="3" name="Rectangle 2">
            <a:extLst>
              <a:ext uri="{FF2B5EF4-FFF2-40B4-BE49-F238E27FC236}">
                <a16:creationId xmlns:a16="http://schemas.microsoft.com/office/drawing/2014/main" id="{AFD4EB9E-C256-47E3-A31E-4C4E3072B9F4}"/>
              </a:ext>
            </a:extLst>
          </p:cNvPr>
          <p:cNvSpPr/>
          <p:nvPr/>
        </p:nvSpPr>
        <p:spPr>
          <a:xfrm>
            <a:off x="870675" y="1478318"/>
            <a:ext cx="4272827" cy="2802704"/>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242570"/>
                </a:solidFill>
                <a:effectLst/>
                <a:uLnTx/>
                <a:uFillTx/>
                <a:latin typeface="Poppins Light" panose="00000400000000000000" pitchFamily="50" charset="0"/>
                <a:ea typeface="+mn-ea"/>
                <a:cs typeface="Poppins Light" panose="00000400000000000000" pitchFamily="50" charset="0"/>
              </a:rPr>
              <a:t>A FULL SUITE OF SERVICES FOR THE TRAVEL SECTOR</a:t>
            </a: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Most accountants do not fully understand this complex industry. WHA does and has expertise in all areas of travel unlike most other firms.</a:t>
            </a: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Poppins Light" panose="00000400000000000000" pitchFamily="50" charset="0"/>
                <a:ea typeface="+mn-ea"/>
                <a:cs typeface="Poppins Light" panose="00000400000000000000" pitchFamily="50" charset="0"/>
              </a:rPr>
              <a:t>Most accountancy firms are only able to provide audit and reporting services to their travel industry clients. WHA offer a full suite of services.</a:t>
            </a:r>
          </a:p>
          <a:p>
            <a:pPr marL="171450" indent="-171450">
              <a:lnSpc>
                <a:spcPts val="1600"/>
              </a:lnSpc>
              <a:spcAft>
                <a:spcPts val="600"/>
              </a:spcAft>
              <a:buFont typeface="Arial" panose="020B0604020202020204" pitchFamily="34" charset="0"/>
              <a:buChar char="•"/>
            </a:pPr>
            <a:endParaRPr lang="en-NZ" sz="1200" dirty="0">
              <a:latin typeface="Poppins Light" panose="00000400000000000000" pitchFamily="50" charset="0"/>
              <a:cs typeface="Poppins Light" panose="00000400000000000000" pitchFamily="50" charset="0"/>
            </a:endParaRPr>
          </a:p>
        </p:txBody>
      </p:sp>
      <p:pic>
        <p:nvPicPr>
          <p:cNvPr id="4" name="Picture 3">
            <a:extLst>
              <a:ext uri="{FF2B5EF4-FFF2-40B4-BE49-F238E27FC236}">
                <a16:creationId xmlns:a16="http://schemas.microsoft.com/office/drawing/2014/main" id="{E122591A-4AF4-4D7E-902E-FAC4490C4824}"/>
              </a:ext>
            </a:extLst>
          </p:cNvPr>
          <p:cNvPicPr>
            <a:picLocks noChangeAspect="1"/>
          </p:cNvPicPr>
          <p:nvPr/>
        </p:nvPicPr>
        <p:blipFill rotWithShape="1">
          <a:blip r:embed="rId3"/>
          <a:srcRect r="33990"/>
          <a:stretch/>
        </p:blipFill>
        <p:spPr>
          <a:xfrm>
            <a:off x="5773651" y="3630103"/>
            <a:ext cx="925671" cy="495663"/>
          </a:xfrm>
          <a:prstGeom prst="rect">
            <a:avLst/>
          </a:prstGeom>
          <a:noFill/>
          <a:ln>
            <a:noFill/>
          </a:ln>
        </p:spPr>
      </p:pic>
      <p:sp>
        <p:nvSpPr>
          <p:cNvPr id="5" name="TextBox 4">
            <a:extLst>
              <a:ext uri="{FF2B5EF4-FFF2-40B4-BE49-F238E27FC236}">
                <a16:creationId xmlns:a16="http://schemas.microsoft.com/office/drawing/2014/main" id="{3206383E-9ECF-485E-90EC-DEA727D46AFF}"/>
              </a:ext>
            </a:extLst>
          </p:cNvPr>
          <p:cNvSpPr txBox="1"/>
          <p:nvPr/>
        </p:nvSpPr>
        <p:spPr>
          <a:xfrm>
            <a:off x="6887240" y="3625794"/>
            <a:ext cx="2776370" cy="759182"/>
          </a:xfrm>
          <a:prstGeom prst="rect">
            <a:avLst/>
          </a:prstGeom>
          <a:noFill/>
        </p:spPr>
        <p:txBody>
          <a:bodyPr wrap="square" lIns="0" tIns="0" rIns="0" bIns="0" rtlCol="0">
            <a:spAutoFit/>
          </a:bodyPr>
          <a:lstStyle/>
          <a:p>
            <a:r>
              <a:rPr lang="en-GB" sz="1400" dirty="0">
                <a:solidFill>
                  <a:srgbClr val="1C1D58"/>
                </a:solidFill>
                <a:latin typeface="Poppins Light" panose="00000400000000000000" pitchFamily="50" charset="0"/>
                <a:cs typeface="Poppins Light" panose="00000400000000000000" pitchFamily="50" charset="0"/>
              </a:rPr>
              <a:t>JAKE COHEN</a:t>
            </a:r>
          </a:p>
          <a:p>
            <a:pPr>
              <a:lnSpc>
                <a:spcPct val="120000"/>
              </a:lnSpc>
            </a:pPr>
            <a:r>
              <a:rPr lang="en-GB" sz="1000" dirty="0">
                <a:latin typeface="Poppins Light" panose="00000400000000000000" pitchFamily="50" charset="0"/>
                <a:cs typeface="Poppins Light" panose="00000400000000000000" pitchFamily="50" charset="0"/>
              </a:rPr>
              <a:t>+</a:t>
            </a:r>
            <a:r>
              <a:rPr lang="en-GB" altLang="en-US" sz="1000" dirty="0">
                <a:latin typeface="Poppins Light" panose="00000400000000000000" pitchFamily="50" charset="0"/>
                <a:cs typeface="Poppins Light" panose="00000400000000000000" pitchFamily="50" charset="0"/>
              </a:rPr>
              <a:t>44 208 878 8383</a:t>
            </a:r>
          </a:p>
          <a:p>
            <a:pPr>
              <a:lnSpc>
                <a:spcPct val="120000"/>
              </a:lnSpc>
            </a:pPr>
            <a:r>
              <a:rPr lang="en-US" altLang="en-US" sz="1000" dirty="0">
                <a:latin typeface="Poppins Light" panose="00000400000000000000" pitchFamily="50" charset="0"/>
                <a:cs typeface="Poppins Light" panose="00000400000000000000" pitchFamily="50" charset="0"/>
              </a:rPr>
              <a:t>jakec</a:t>
            </a:r>
            <a:r>
              <a:rPr lang="en-US" sz="1000" dirty="0">
                <a:latin typeface="Poppins Light" panose="00000400000000000000" pitchFamily="50" charset="0"/>
                <a:cs typeface="Poppins Light" panose="00000400000000000000" pitchFamily="50" charset="0"/>
              </a:rPr>
              <a:t>@whitehartassociates.com</a:t>
            </a:r>
          </a:p>
          <a:p>
            <a:pPr>
              <a:lnSpc>
                <a:spcPct val="120000"/>
              </a:lnSpc>
            </a:pPr>
            <a:endParaRPr lang="en-US" sz="1000" dirty="0">
              <a:latin typeface="Poppins Light" panose="00000400000000000000" pitchFamily="50" charset="0"/>
              <a:cs typeface="Poppins Light" panose="00000400000000000000" pitchFamily="50" charset="0"/>
            </a:endParaRPr>
          </a:p>
        </p:txBody>
      </p:sp>
      <p:sp>
        <p:nvSpPr>
          <p:cNvPr id="6" name="Rectangle 5">
            <a:extLst>
              <a:ext uri="{FF2B5EF4-FFF2-40B4-BE49-F238E27FC236}">
                <a16:creationId xmlns:a16="http://schemas.microsoft.com/office/drawing/2014/main" id="{01CB5061-82A9-4D1D-925F-2A6CCD4581C9}"/>
              </a:ext>
            </a:extLst>
          </p:cNvPr>
          <p:cNvSpPr/>
          <p:nvPr/>
        </p:nvSpPr>
        <p:spPr>
          <a:xfrm>
            <a:off x="5549899" y="1782590"/>
            <a:ext cx="4343401" cy="3000821"/>
          </a:xfrm>
          <a:prstGeom prst="rect">
            <a:avLst/>
          </a:prstGeom>
          <a:noFill/>
        </p:spPr>
        <p:txBody>
          <a:bodyPr wrap="square" lIns="0" tIns="0" rIns="0" bIns="0" numCol="1" spcCol="360000" rtlCol="0">
            <a:noAutofit/>
          </a:bodyPr>
          <a:lstStyle/>
          <a:p>
            <a:pPr>
              <a:spcAft>
                <a:spcPts val="600"/>
              </a:spcAft>
            </a:pPr>
            <a:endParaRPr lang="en-NZ" dirty="0">
              <a:solidFill>
                <a:srgbClr val="242570"/>
              </a:solidFill>
              <a:latin typeface="Poppins Light" panose="00000400000000000000" pitchFamily="50" charset="0"/>
              <a:cs typeface="Poppins Light" panose="00000400000000000000" pitchFamily="50" charset="0"/>
            </a:endParaRPr>
          </a:p>
          <a:p>
            <a:pPr marL="171450" indent="-171450">
              <a:lnSpc>
                <a:spcPts val="1600"/>
              </a:lnSpc>
              <a:spcAft>
                <a:spcPts val="600"/>
              </a:spcAft>
              <a:buFont typeface="Arial" panose="020B0604020202020204" pitchFamily="34" charset="0"/>
              <a:buChar char="•"/>
            </a:pPr>
            <a:r>
              <a:rPr lang="en-NZ" sz="1100" dirty="0">
                <a:latin typeface="Poppins Light" panose="00000400000000000000" pitchFamily="50" charset="0"/>
                <a:cs typeface="Poppins Light" panose="00000400000000000000" pitchFamily="50" charset="0"/>
              </a:rPr>
              <a:t>If you have any questions or would like to discuss anything, please feel free to get in contact with us.</a:t>
            </a:r>
          </a:p>
        </p:txBody>
      </p:sp>
      <p:sp>
        <p:nvSpPr>
          <p:cNvPr id="10" name="Rectangle 9">
            <a:extLst>
              <a:ext uri="{FF2B5EF4-FFF2-40B4-BE49-F238E27FC236}">
                <a16:creationId xmlns:a16="http://schemas.microsoft.com/office/drawing/2014/main" id="{056E94D0-E1F9-43EA-9AAB-99FF01C45CC9}"/>
              </a:ext>
            </a:extLst>
          </p:cNvPr>
          <p:cNvSpPr/>
          <p:nvPr/>
        </p:nvSpPr>
        <p:spPr>
          <a:xfrm>
            <a:off x="1" y="7163399"/>
            <a:ext cx="10693400" cy="397864"/>
          </a:xfrm>
          <a:prstGeom prst="rect">
            <a:avLst/>
          </a:prstGeom>
          <a:solidFill>
            <a:srgbClr val="24257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B79B0BC-9F77-417C-BD02-1E082EB4F8DD}"/>
              </a:ext>
            </a:extLst>
          </p:cNvPr>
          <p:cNvSpPr txBox="1">
            <a:spLocks/>
          </p:cNvSpPr>
          <p:nvPr/>
        </p:nvSpPr>
        <p:spPr>
          <a:xfrm>
            <a:off x="6333792" y="7278975"/>
            <a:ext cx="3544115" cy="166712"/>
          </a:xfrm>
          <a:prstGeom prst="rect">
            <a:avLst/>
          </a:prstGeom>
          <a:noFill/>
          <a:ln>
            <a:noFill/>
          </a:ln>
        </p:spPr>
        <p:txBody>
          <a:bodyPr wrap="square" lIns="0" tIns="0" rIns="0" bIns="0" numCol="1" spcCol="360000" rtlCol="0">
            <a:spAutoFit/>
          </a:bodyPr>
          <a:lstStyle/>
          <a:p>
            <a:pPr algn="r">
              <a:lnSpc>
                <a:spcPts val="1300"/>
              </a:lnSpc>
              <a:spcAft>
                <a:spcPts val="600"/>
              </a:spcAft>
            </a:pPr>
            <a:r>
              <a:rPr lang="en-GB" sz="900" dirty="0">
                <a:solidFill>
                  <a:schemeClr val="bg1"/>
                </a:solidFill>
                <a:latin typeface="Poppins Light" panose="00000400000000000000" pitchFamily="50" charset="0"/>
                <a:cs typeface="Poppins Light" panose="00000400000000000000" pitchFamily="50" charset="0"/>
              </a:rPr>
              <a:t>WHITE HART ASSOCIATES |  </a:t>
            </a:r>
            <a:r>
              <a:rPr lang="en-GB" sz="900" b="1" dirty="0">
                <a:solidFill>
                  <a:schemeClr val="bg1"/>
                </a:solidFill>
                <a:latin typeface="Poppins Light" panose="00000400000000000000" pitchFamily="50" charset="0"/>
                <a:cs typeface="Poppins Light" panose="00000400000000000000" pitchFamily="50" charset="0"/>
              </a:rPr>
              <a:t>PAGE </a:t>
            </a:r>
            <a:fld id="{DA5AE384-37E5-48EF-AD7C-E928ACB274B4}" type="slidenum">
              <a:rPr lang="en-GB" sz="900" b="1" smtClean="0">
                <a:solidFill>
                  <a:schemeClr val="bg1"/>
                </a:solidFill>
                <a:latin typeface="Poppins Light" panose="00000400000000000000" pitchFamily="50" charset="0"/>
                <a:cs typeface="Poppins Light" panose="00000400000000000000" pitchFamily="50" charset="0"/>
              </a:rPr>
              <a:t>15</a:t>
            </a:fld>
            <a:endParaRPr lang="en-GB" sz="900" b="1" dirty="0">
              <a:solidFill>
                <a:schemeClr val="bg1"/>
              </a:solidFill>
              <a:latin typeface="Poppins Light" panose="00000400000000000000" pitchFamily="50" charset="0"/>
              <a:cs typeface="Poppins Light" panose="00000400000000000000" pitchFamily="50" charset="0"/>
            </a:endParaRPr>
          </a:p>
        </p:txBody>
      </p:sp>
      <p:grpSp>
        <p:nvGrpSpPr>
          <p:cNvPr id="12" name="Group 11">
            <a:extLst>
              <a:ext uri="{FF2B5EF4-FFF2-40B4-BE49-F238E27FC236}">
                <a16:creationId xmlns:a16="http://schemas.microsoft.com/office/drawing/2014/main" id="{94C46AB6-0241-413D-9A66-9B96AF413A02}"/>
              </a:ext>
            </a:extLst>
          </p:cNvPr>
          <p:cNvGrpSpPr/>
          <p:nvPr/>
        </p:nvGrpSpPr>
        <p:grpSpPr>
          <a:xfrm>
            <a:off x="267552" y="7207843"/>
            <a:ext cx="471752" cy="288293"/>
            <a:chOff x="6734614" y="3483604"/>
            <a:chExt cx="2027482" cy="1239017"/>
          </a:xfrm>
        </p:grpSpPr>
        <p:pic>
          <p:nvPicPr>
            <p:cNvPr id="13" name="Picture 12">
              <a:extLst>
                <a:ext uri="{FF2B5EF4-FFF2-40B4-BE49-F238E27FC236}">
                  <a16:creationId xmlns:a16="http://schemas.microsoft.com/office/drawing/2014/main" id="{C118E74F-5AC5-4223-8A4D-35DEC0B19A7C}"/>
                </a:ext>
              </a:extLst>
            </p:cNvPr>
            <p:cNvPicPr>
              <a:picLocks noChangeAspect="1"/>
            </p:cNvPicPr>
            <p:nvPr/>
          </p:nvPicPr>
          <p:blipFill>
            <a:blip r:embed="rId4"/>
            <a:stretch>
              <a:fillRect/>
            </a:stretch>
          </p:blipFill>
          <p:spPr>
            <a:xfrm>
              <a:off x="6734614" y="3483604"/>
              <a:ext cx="2027482" cy="1239017"/>
            </a:xfrm>
            <a:prstGeom prst="rect">
              <a:avLst/>
            </a:prstGeom>
          </p:spPr>
        </p:pic>
        <p:pic>
          <p:nvPicPr>
            <p:cNvPr id="14" name="Picture 13">
              <a:extLst>
                <a:ext uri="{FF2B5EF4-FFF2-40B4-BE49-F238E27FC236}">
                  <a16:creationId xmlns:a16="http://schemas.microsoft.com/office/drawing/2014/main" id="{14C9F6E4-35DB-494E-B2C6-1919858BA34C}"/>
                </a:ext>
              </a:extLst>
            </p:cNvPr>
            <p:cNvPicPr>
              <a:picLocks noChangeAspect="1"/>
            </p:cNvPicPr>
            <p:nvPr/>
          </p:nvPicPr>
          <p:blipFill>
            <a:blip r:embed="rId5"/>
            <a:stretch>
              <a:fillRect/>
            </a:stretch>
          </p:blipFill>
          <p:spPr>
            <a:xfrm>
              <a:off x="7167430" y="4194112"/>
              <a:ext cx="1485336" cy="470486"/>
            </a:xfrm>
            <a:prstGeom prst="rect">
              <a:avLst/>
            </a:prstGeom>
          </p:spPr>
        </p:pic>
      </p:grpSp>
      <p:sp>
        <p:nvSpPr>
          <p:cNvPr id="16" name="Rectangle 15">
            <a:extLst>
              <a:ext uri="{FF2B5EF4-FFF2-40B4-BE49-F238E27FC236}">
                <a16:creationId xmlns:a16="http://schemas.microsoft.com/office/drawing/2014/main" id="{8BB5EEE3-2C48-446F-9C3A-064BF9814F4F}"/>
              </a:ext>
            </a:extLst>
          </p:cNvPr>
          <p:cNvSpPr/>
          <p:nvPr/>
        </p:nvSpPr>
        <p:spPr>
          <a:xfrm>
            <a:off x="0" y="756"/>
            <a:ext cx="10693400" cy="45719"/>
          </a:xfrm>
          <a:prstGeom prst="rect">
            <a:avLst/>
          </a:prstGeom>
          <a:solidFill>
            <a:srgbClr val="242570"/>
          </a:solidFill>
          <a:ln w="25400">
            <a:noFill/>
          </a:ln>
        </p:spPr>
        <p:txBody>
          <a:bodyPr vert="horz" wrap="square" lIns="91440" tIns="45720" rIns="91440" bIns="45720" rtlCol="0" anchor="ctr">
            <a:noAutofit/>
          </a:bodyPr>
          <a:lstStyle/>
          <a:p>
            <a:pPr algn="ctr"/>
            <a:endParaRPr lang="en-GB" dirty="0"/>
          </a:p>
        </p:txBody>
      </p:sp>
      <p:grpSp>
        <p:nvGrpSpPr>
          <p:cNvPr id="32" name="Group 31">
            <a:extLst>
              <a:ext uri="{FF2B5EF4-FFF2-40B4-BE49-F238E27FC236}">
                <a16:creationId xmlns:a16="http://schemas.microsoft.com/office/drawing/2014/main" id="{620C7568-680D-4F3F-9216-B385BF6F2221}"/>
              </a:ext>
            </a:extLst>
          </p:cNvPr>
          <p:cNvGrpSpPr/>
          <p:nvPr/>
        </p:nvGrpSpPr>
        <p:grpSpPr>
          <a:xfrm>
            <a:off x="739304" y="4837278"/>
            <a:ext cx="9430561" cy="1878422"/>
            <a:chOff x="789856" y="5328585"/>
            <a:chExt cx="9430561" cy="1878422"/>
          </a:xfrm>
        </p:grpSpPr>
        <p:grpSp>
          <p:nvGrpSpPr>
            <p:cNvPr id="33" name="Group 32">
              <a:extLst>
                <a:ext uri="{FF2B5EF4-FFF2-40B4-BE49-F238E27FC236}">
                  <a16:creationId xmlns:a16="http://schemas.microsoft.com/office/drawing/2014/main" id="{BA3D2383-818B-48B4-9B20-E2E9E2AE1C3D}"/>
                </a:ext>
              </a:extLst>
            </p:cNvPr>
            <p:cNvGrpSpPr/>
            <p:nvPr/>
          </p:nvGrpSpPr>
          <p:grpSpPr>
            <a:xfrm>
              <a:off x="789856" y="5937491"/>
              <a:ext cx="9430561" cy="1269516"/>
              <a:chOff x="789856" y="5937491"/>
              <a:chExt cx="9430561" cy="1269516"/>
            </a:xfrm>
          </p:grpSpPr>
          <p:sp>
            <p:nvSpPr>
              <p:cNvPr id="35" name="TextBox 34">
                <a:extLst>
                  <a:ext uri="{FF2B5EF4-FFF2-40B4-BE49-F238E27FC236}">
                    <a16:creationId xmlns:a16="http://schemas.microsoft.com/office/drawing/2014/main" id="{E73DAAAC-7FEE-4502-B4D2-126734A47052}"/>
                  </a:ext>
                </a:extLst>
              </p:cNvPr>
              <p:cNvSpPr txBox="1"/>
              <p:nvPr/>
            </p:nvSpPr>
            <p:spPr>
              <a:xfrm>
                <a:off x="4072480" y="5937491"/>
                <a:ext cx="1224000" cy="430887"/>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Tax</a:t>
                </a:r>
              </a:p>
              <a:p>
                <a:pPr algn="ctr"/>
                <a:r>
                  <a:rPr lang="en-GB" sz="1400" noProof="0" dirty="0">
                    <a:solidFill>
                      <a:srgbClr val="242570"/>
                    </a:solidFill>
                    <a:latin typeface="Poppins Light" panose="00000400000000000000" pitchFamily="50" charset="0"/>
                    <a:cs typeface="Poppins Light" panose="00000400000000000000" pitchFamily="50" charset="0"/>
                  </a:rPr>
                  <a:t>Advisory</a:t>
                </a:r>
              </a:p>
            </p:txBody>
          </p:sp>
          <p:sp>
            <p:nvSpPr>
              <p:cNvPr id="36" name="TextBox 35">
                <a:extLst>
                  <a:ext uri="{FF2B5EF4-FFF2-40B4-BE49-F238E27FC236}">
                    <a16:creationId xmlns:a16="http://schemas.microsoft.com/office/drawing/2014/main" id="{50A8AA10-6564-49A4-BA3F-58DC3DE97740}"/>
                  </a:ext>
                </a:extLst>
              </p:cNvPr>
              <p:cNvSpPr txBox="1"/>
              <p:nvPr/>
            </p:nvSpPr>
            <p:spPr>
              <a:xfrm>
                <a:off x="7355104" y="5937491"/>
                <a:ext cx="1224000" cy="430887"/>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Research &amp; Development</a:t>
                </a:r>
              </a:p>
            </p:txBody>
          </p:sp>
          <p:sp>
            <p:nvSpPr>
              <p:cNvPr id="37" name="TextBox 36">
                <a:extLst>
                  <a:ext uri="{FF2B5EF4-FFF2-40B4-BE49-F238E27FC236}">
                    <a16:creationId xmlns:a16="http://schemas.microsoft.com/office/drawing/2014/main" id="{10A0D4DB-C61A-4B2E-AEEB-1E87A6EC3CE2}"/>
                  </a:ext>
                </a:extLst>
              </p:cNvPr>
              <p:cNvSpPr txBox="1"/>
              <p:nvPr/>
            </p:nvSpPr>
            <p:spPr>
              <a:xfrm>
                <a:off x="789856" y="5937491"/>
                <a:ext cx="1224000" cy="430887"/>
              </a:xfrm>
              <a:prstGeom prst="rect">
                <a:avLst/>
              </a:prstGeom>
              <a:noFill/>
              <a:ln w="12700">
                <a:noFill/>
                <a:prstDash val="solid"/>
              </a:ln>
            </p:spPr>
            <p:txBody>
              <a:bodyPr wrap="square" lIns="0" tIns="0" rIns="0" bIns="0" rtlCol="0" anchor="ctr">
                <a:spAutoFit/>
              </a:bodyPr>
              <a:lstStyle/>
              <a:p>
                <a:pPr algn="ctr"/>
                <a:r>
                  <a:rPr lang="en-GB" sz="1400" dirty="0">
                    <a:solidFill>
                      <a:srgbClr val="242570"/>
                    </a:solidFill>
                    <a:latin typeface="Poppins Light" panose="00000400000000000000" pitchFamily="50" charset="0"/>
                    <a:cs typeface="Poppins Light" panose="00000400000000000000" pitchFamily="50" charset="0"/>
                  </a:rPr>
                  <a:t>Bonds &amp; Insurances</a:t>
                </a:r>
                <a:endParaRPr lang="en-GB" sz="1400" noProof="0" dirty="0">
                  <a:solidFill>
                    <a:srgbClr val="242570"/>
                  </a:solidFill>
                  <a:latin typeface="Poppins Light" panose="00000400000000000000" pitchFamily="50" charset="0"/>
                  <a:cs typeface="Poppins Light" panose="00000400000000000000" pitchFamily="50" charset="0"/>
                </a:endParaRPr>
              </a:p>
            </p:txBody>
          </p:sp>
          <p:sp>
            <p:nvSpPr>
              <p:cNvPr id="38" name="TextBox 37">
                <a:extLst>
                  <a:ext uri="{FF2B5EF4-FFF2-40B4-BE49-F238E27FC236}">
                    <a16:creationId xmlns:a16="http://schemas.microsoft.com/office/drawing/2014/main" id="{970D81AD-D9FA-4539-80BA-B4E7149512D0}"/>
                  </a:ext>
                </a:extLst>
              </p:cNvPr>
              <p:cNvSpPr txBox="1"/>
              <p:nvPr/>
            </p:nvSpPr>
            <p:spPr>
              <a:xfrm>
                <a:off x="5713792" y="5937491"/>
                <a:ext cx="1224000" cy="430887"/>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Making Tax Digital</a:t>
                </a:r>
              </a:p>
            </p:txBody>
          </p:sp>
          <p:sp>
            <p:nvSpPr>
              <p:cNvPr id="39" name="TextBox 38">
                <a:extLst>
                  <a:ext uri="{FF2B5EF4-FFF2-40B4-BE49-F238E27FC236}">
                    <a16:creationId xmlns:a16="http://schemas.microsoft.com/office/drawing/2014/main" id="{A406FBCC-A789-4B3A-839C-04DBEDC93E3C}"/>
                  </a:ext>
                </a:extLst>
              </p:cNvPr>
              <p:cNvSpPr txBox="1"/>
              <p:nvPr/>
            </p:nvSpPr>
            <p:spPr>
              <a:xfrm>
                <a:off x="8996416" y="5937491"/>
                <a:ext cx="1224000" cy="430887"/>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Travel </a:t>
                </a:r>
              </a:p>
              <a:p>
                <a:pPr algn="ctr"/>
                <a:r>
                  <a:rPr lang="en-GB" sz="1400" noProof="0" dirty="0">
                    <a:solidFill>
                      <a:srgbClr val="242570"/>
                    </a:solidFill>
                    <a:latin typeface="Poppins Light" panose="00000400000000000000" pitchFamily="50" charset="0"/>
                    <a:cs typeface="Poppins Light" panose="00000400000000000000" pitchFamily="50" charset="0"/>
                  </a:rPr>
                  <a:t>Specialist VAT</a:t>
                </a:r>
              </a:p>
            </p:txBody>
          </p:sp>
          <p:sp>
            <p:nvSpPr>
              <p:cNvPr id="40" name="TextBox 39">
                <a:extLst>
                  <a:ext uri="{FF2B5EF4-FFF2-40B4-BE49-F238E27FC236}">
                    <a16:creationId xmlns:a16="http://schemas.microsoft.com/office/drawing/2014/main" id="{77E6FBA4-D826-4F59-96FA-F3172A4F48BD}"/>
                  </a:ext>
                </a:extLst>
              </p:cNvPr>
              <p:cNvSpPr txBox="1"/>
              <p:nvPr/>
            </p:nvSpPr>
            <p:spPr>
              <a:xfrm>
                <a:off x="2431168" y="5937491"/>
                <a:ext cx="1224000" cy="430887"/>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Auditing &amp; Reporting</a:t>
                </a:r>
              </a:p>
            </p:txBody>
          </p:sp>
          <p:sp>
            <p:nvSpPr>
              <p:cNvPr id="41" name="TextBox 40">
                <a:extLst>
                  <a:ext uri="{FF2B5EF4-FFF2-40B4-BE49-F238E27FC236}">
                    <a16:creationId xmlns:a16="http://schemas.microsoft.com/office/drawing/2014/main" id="{1ACB1146-0DE2-45B9-AB80-4717F38A8640}"/>
                  </a:ext>
                </a:extLst>
              </p:cNvPr>
              <p:cNvSpPr txBox="1"/>
              <p:nvPr/>
            </p:nvSpPr>
            <p:spPr>
              <a:xfrm>
                <a:off x="5713792" y="6667563"/>
                <a:ext cx="1224000" cy="430887"/>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Regulatory &amp; Licencing</a:t>
                </a:r>
              </a:p>
            </p:txBody>
          </p:sp>
          <p:sp>
            <p:nvSpPr>
              <p:cNvPr id="42" name="TextBox 41">
                <a:extLst>
                  <a:ext uri="{FF2B5EF4-FFF2-40B4-BE49-F238E27FC236}">
                    <a16:creationId xmlns:a16="http://schemas.microsoft.com/office/drawing/2014/main" id="{CA7E8D6C-A496-41B6-A21C-F6982269B9F7}"/>
                  </a:ext>
                </a:extLst>
              </p:cNvPr>
              <p:cNvSpPr txBox="1"/>
              <p:nvPr/>
            </p:nvSpPr>
            <p:spPr>
              <a:xfrm>
                <a:off x="7355104" y="6667563"/>
                <a:ext cx="1224000" cy="430887"/>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Corporate Finance</a:t>
                </a:r>
              </a:p>
            </p:txBody>
          </p:sp>
          <p:sp>
            <p:nvSpPr>
              <p:cNvPr id="43" name="TextBox 42">
                <a:extLst>
                  <a:ext uri="{FF2B5EF4-FFF2-40B4-BE49-F238E27FC236}">
                    <a16:creationId xmlns:a16="http://schemas.microsoft.com/office/drawing/2014/main" id="{DBF893BE-52AD-471B-A4F0-3099E52F3A38}"/>
                  </a:ext>
                </a:extLst>
              </p:cNvPr>
              <p:cNvSpPr txBox="1"/>
              <p:nvPr/>
            </p:nvSpPr>
            <p:spPr>
              <a:xfrm>
                <a:off x="789856" y="6559007"/>
                <a:ext cx="1224000" cy="648000"/>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M&amp;A</a:t>
                </a:r>
              </a:p>
              <a:p>
                <a:pPr algn="ctr"/>
                <a:r>
                  <a:rPr lang="en-GB" sz="1400" dirty="0">
                    <a:solidFill>
                      <a:srgbClr val="242570"/>
                    </a:solidFill>
                    <a:latin typeface="Poppins Light" panose="00000400000000000000" pitchFamily="50" charset="0"/>
                    <a:cs typeface="Poppins Light" panose="00000400000000000000" pitchFamily="50" charset="0"/>
                  </a:rPr>
                  <a:t>Buyside/Sell-side</a:t>
                </a:r>
                <a:endParaRPr lang="en-GB" sz="1400" noProof="0" dirty="0">
                  <a:solidFill>
                    <a:srgbClr val="242570"/>
                  </a:solidFill>
                  <a:latin typeface="Poppins Light" panose="00000400000000000000" pitchFamily="50" charset="0"/>
                  <a:cs typeface="Poppins Light" panose="00000400000000000000" pitchFamily="50" charset="0"/>
                </a:endParaRPr>
              </a:p>
            </p:txBody>
          </p:sp>
          <p:sp>
            <p:nvSpPr>
              <p:cNvPr id="44" name="TextBox 43">
                <a:extLst>
                  <a:ext uri="{FF2B5EF4-FFF2-40B4-BE49-F238E27FC236}">
                    <a16:creationId xmlns:a16="http://schemas.microsoft.com/office/drawing/2014/main" id="{BEC28D01-2513-4A05-B1F3-638D8CBD21E9}"/>
                  </a:ext>
                </a:extLst>
              </p:cNvPr>
              <p:cNvSpPr txBox="1"/>
              <p:nvPr/>
            </p:nvSpPr>
            <p:spPr>
              <a:xfrm>
                <a:off x="8996417" y="6667563"/>
                <a:ext cx="1224000" cy="430887"/>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Strategic </a:t>
                </a:r>
              </a:p>
              <a:p>
                <a:pPr algn="ctr"/>
                <a:r>
                  <a:rPr lang="en-GB" sz="1400" noProof="0" dirty="0">
                    <a:solidFill>
                      <a:srgbClr val="242570"/>
                    </a:solidFill>
                    <a:latin typeface="Poppins Light" panose="00000400000000000000" pitchFamily="50" charset="0"/>
                    <a:cs typeface="Poppins Light" panose="00000400000000000000" pitchFamily="50" charset="0"/>
                  </a:rPr>
                  <a:t>Advisory</a:t>
                </a:r>
              </a:p>
            </p:txBody>
          </p:sp>
          <p:sp>
            <p:nvSpPr>
              <p:cNvPr id="45" name="TextBox 44">
                <a:extLst>
                  <a:ext uri="{FF2B5EF4-FFF2-40B4-BE49-F238E27FC236}">
                    <a16:creationId xmlns:a16="http://schemas.microsoft.com/office/drawing/2014/main" id="{BC21074B-29D7-46CB-AAF7-DABE9153C6CE}"/>
                  </a:ext>
                </a:extLst>
              </p:cNvPr>
              <p:cNvSpPr txBox="1"/>
              <p:nvPr/>
            </p:nvSpPr>
            <p:spPr>
              <a:xfrm>
                <a:off x="2431168" y="6667563"/>
                <a:ext cx="1224000" cy="430887"/>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Financial</a:t>
                </a:r>
                <a:r>
                  <a:rPr lang="en-GB" sz="1400" dirty="0">
                    <a:solidFill>
                      <a:srgbClr val="242570"/>
                    </a:solidFill>
                    <a:latin typeface="Poppins Light" panose="00000400000000000000" pitchFamily="50" charset="0"/>
                    <a:cs typeface="Poppins Light" panose="00000400000000000000" pitchFamily="50" charset="0"/>
                  </a:rPr>
                  <a:t> </a:t>
                </a:r>
                <a:r>
                  <a:rPr lang="en-GB" sz="1400" noProof="0" dirty="0">
                    <a:solidFill>
                      <a:srgbClr val="242570"/>
                    </a:solidFill>
                    <a:latin typeface="Poppins Light" panose="00000400000000000000" pitchFamily="50" charset="0"/>
                    <a:cs typeface="Poppins Light" panose="00000400000000000000" pitchFamily="50" charset="0"/>
                  </a:rPr>
                  <a:t>Modelling</a:t>
                </a:r>
              </a:p>
            </p:txBody>
          </p:sp>
          <p:sp>
            <p:nvSpPr>
              <p:cNvPr id="46" name="TextBox 45">
                <a:extLst>
                  <a:ext uri="{FF2B5EF4-FFF2-40B4-BE49-F238E27FC236}">
                    <a16:creationId xmlns:a16="http://schemas.microsoft.com/office/drawing/2014/main" id="{90FAD943-9B04-4203-915B-048172143421}"/>
                  </a:ext>
                </a:extLst>
              </p:cNvPr>
              <p:cNvSpPr txBox="1"/>
              <p:nvPr/>
            </p:nvSpPr>
            <p:spPr>
              <a:xfrm>
                <a:off x="4072480" y="6667563"/>
                <a:ext cx="1224000" cy="430887"/>
              </a:xfrm>
              <a:prstGeom prst="rect">
                <a:avLst/>
              </a:prstGeom>
              <a:noFill/>
              <a:ln w="12700">
                <a:noFill/>
                <a:prstDash val="solid"/>
              </a:ln>
            </p:spPr>
            <p:txBody>
              <a:bodyPr wrap="square" lIns="0" tIns="0" rIns="0" bIns="0" rtlCol="0" anchor="ctr">
                <a:spAutoFit/>
              </a:bodyPr>
              <a:lstStyle/>
              <a:p>
                <a:pPr algn="ctr"/>
                <a:r>
                  <a:rPr lang="en-GB" sz="1400" noProof="0" dirty="0">
                    <a:solidFill>
                      <a:srgbClr val="242570"/>
                    </a:solidFill>
                    <a:latin typeface="Poppins Light" panose="00000400000000000000" pitchFamily="50" charset="0"/>
                    <a:cs typeface="Poppins Light" panose="00000400000000000000" pitchFamily="50" charset="0"/>
                  </a:rPr>
                  <a:t>Management Consulting</a:t>
                </a:r>
              </a:p>
            </p:txBody>
          </p:sp>
        </p:grpSp>
        <p:sp>
          <p:nvSpPr>
            <p:cNvPr id="34" name="TextBox 33">
              <a:extLst>
                <a:ext uri="{FF2B5EF4-FFF2-40B4-BE49-F238E27FC236}">
                  <a16:creationId xmlns:a16="http://schemas.microsoft.com/office/drawing/2014/main" id="{4DD5E2A4-BFA2-4460-8819-F13AC8188FB5}"/>
                </a:ext>
              </a:extLst>
            </p:cNvPr>
            <p:cNvSpPr txBox="1"/>
            <p:nvPr/>
          </p:nvSpPr>
          <p:spPr>
            <a:xfrm>
              <a:off x="809625" y="5328585"/>
              <a:ext cx="9074150" cy="380480"/>
            </a:xfrm>
            <a:prstGeom prst="rect">
              <a:avLst/>
            </a:prstGeom>
            <a:noFill/>
          </p:spPr>
          <p:txBody>
            <a:bodyPr wrap="square" lIns="0" tIns="72000" rIns="0" bIns="0" rtlCol="0" anchor="ctr">
              <a:spAutoFit/>
            </a:bodyPr>
            <a:lstStyle/>
            <a:p>
              <a:pPr algn="ctr"/>
              <a:r>
                <a:rPr lang="en-GB" sz="2000" dirty="0">
                  <a:solidFill>
                    <a:srgbClr val="242570"/>
                  </a:solidFill>
                  <a:latin typeface="Poppins SemiBold" panose="02000000000000000000" pitchFamily="2" charset="0"/>
                </a:rPr>
                <a:t>OUR SERVICES</a:t>
              </a:r>
            </a:p>
          </p:txBody>
        </p:sp>
      </p:grpSp>
      <p:pic>
        <p:nvPicPr>
          <p:cNvPr id="7" name="Picture 6">
            <a:extLst>
              <a:ext uri="{FF2B5EF4-FFF2-40B4-BE49-F238E27FC236}">
                <a16:creationId xmlns:a16="http://schemas.microsoft.com/office/drawing/2014/main" id="{B7088A71-DAED-9330-A3F0-78D4B1BFD1F1}"/>
              </a:ext>
            </a:extLst>
          </p:cNvPr>
          <p:cNvPicPr>
            <a:picLocks noChangeAspect="1"/>
          </p:cNvPicPr>
          <p:nvPr/>
        </p:nvPicPr>
        <p:blipFill rotWithShape="1">
          <a:blip r:embed="rId3"/>
          <a:srcRect r="33990"/>
          <a:stretch/>
        </p:blipFill>
        <p:spPr>
          <a:xfrm>
            <a:off x="5754962" y="2740232"/>
            <a:ext cx="925671" cy="495663"/>
          </a:xfrm>
          <a:prstGeom prst="rect">
            <a:avLst/>
          </a:prstGeom>
          <a:noFill/>
          <a:ln>
            <a:noFill/>
          </a:ln>
        </p:spPr>
      </p:pic>
      <p:sp>
        <p:nvSpPr>
          <p:cNvPr id="15" name="TextBox 14">
            <a:extLst>
              <a:ext uri="{FF2B5EF4-FFF2-40B4-BE49-F238E27FC236}">
                <a16:creationId xmlns:a16="http://schemas.microsoft.com/office/drawing/2014/main" id="{19D663D4-4D36-92BA-F6E3-D7BCB5322F08}"/>
              </a:ext>
            </a:extLst>
          </p:cNvPr>
          <p:cNvSpPr txBox="1"/>
          <p:nvPr/>
        </p:nvSpPr>
        <p:spPr>
          <a:xfrm>
            <a:off x="6827864" y="2752218"/>
            <a:ext cx="2776370" cy="574516"/>
          </a:xfrm>
          <a:prstGeom prst="rect">
            <a:avLst/>
          </a:prstGeom>
          <a:noFill/>
        </p:spPr>
        <p:txBody>
          <a:bodyPr wrap="square" lIns="0" tIns="0" rIns="0" bIns="0" rtlCol="0">
            <a:spAutoFit/>
          </a:bodyPr>
          <a:lstStyle/>
          <a:p>
            <a:r>
              <a:rPr lang="en-GB" sz="1400" dirty="0">
                <a:solidFill>
                  <a:srgbClr val="1C1D58"/>
                </a:solidFill>
                <a:latin typeface="Poppins Light" panose="00000400000000000000" pitchFamily="50" charset="0"/>
                <a:cs typeface="Poppins Light" panose="00000400000000000000" pitchFamily="50" charset="0"/>
              </a:rPr>
              <a:t>CHRIS PHOTI</a:t>
            </a:r>
          </a:p>
          <a:p>
            <a:pPr>
              <a:lnSpc>
                <a:spcPct val="120000"/>
              </a:lnSpc>
            </a:pPr>
            <a:r>
              <a:rPr lang="en-GB" sz="1000" dirty="0">
                <a:latin typeface="Poppins Light" panose="00000400000000000000" pitchFamily="50" charset="0"/>
                <a:cs typeface="Poppins Light" panose="00000400000000000000" pitchFamily="50" charset="0"/>
              </a:rPr>
              <a:t>+</a:t>
            </a:r>
            <a:r>
              <a:rPr lang="en-GB" altLang="en-US" sz="1000" dirty="0">
                <a:latin typeface="Poppins Light" panose="00000400000000000000" pitchFamily="50" charset="0"/>
                <a:cs typeface="Poppins Light" panose="00000400000000000000" pitchFamily="50" charset="0"/>
              </a:rPr>
              <a:t>44 208 878 8383</a:t>
            </a:r>
          </a:p>
          <a:p>
            <a:pPr>
              <a:lnSpc>
                <a:spcPct val="120000"/>
              </a:lnSpc>
            </a:pPr>
            <a:r>
              <a:rPr lang="en-US" altLang="en-US" sz="1000" dirty="0">
                <a:latin typeface="Poppins Light" panose="00000400000000000000" pitchFamily="50" charset="0"/>
                <a:cs typeface="Poppins Light" panose="00000400000000000000" pitchFamily="50" charset="0"/>
              </a:rPr>
              <a:t>chrisp@whitehartassociates.com</a:t>
            </a:r>
            <a:endParaRPr lang="en-US" sz="1000" dirty="0">
              <a:latin typeface="Poppins Light" panose="00000400000000000000" pitchFamily="50" charset="0"/>
              <a:cs typeface="Poppins Light" panose="00000400000000000000" pitchFamily="50" charset="0"/>
            </a:endParaRPr>
          </a:p>
        </p:txBody>
      </p:sp>
    </p:spTree>
    <p:extLst>
      <p:ext uri="{BB962C8B-B14F-4D97-AF65-F5344CB8AC3E}">
        <p14:creationId xmlns:p14="http://schemas.microsoft.com/office/powerpoint/2010/main" val="3581407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26843" y="592513"/>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Introduction</a:t>
            </a:r>
          </a:p>
        </p:txBody>
      </p:sp>
      <p:sp>
        <p:nvSpPr>
          <p:cNvPr id="62" name="TextBox 61">
            <a:extLst>
              <a:ext uri="{FF2B5EF4-FFF2-40B4-BE49-F238E27FC236}">
                <a16:creationId xmlns:a16="http://schemas.microsoft.com/office/drawing/2014/main" id="{38B707FA-0256-4AF9-AC72-C52D234787C0}"/>
              </a:ext>
            </a:extLst>
          </p:cNvPr>
          <p:cNvSpPr txBox="1"/>
          <p:nvPr/>
        </p:nvSpPr>
        <p:spPr>
          <a:xfrm>
            <a:off x="826842" y="1023399"/>
            <a:ext cx="9380372" cy="912977"/>
          </a:xfrm>
          <a:prstGeom prst="rect">
            <a:avLst/>
          </a:prstGeom>
          <a:noFill/>
        </p:spPr>
        <p:txBody>
          <a:bodyPr wrap="square" lIns="0" tIns="0" rIns="0" bIns="0" numCol="1" spcCol="360000" rtlCol="0">
            <a:noAutofit/>
          </a:bodyPr>
          <a:lstStyle/>
          <a:p>
            <a:pPr>
              <a:spcBef>
                <a:spcPts val="600"/>
              </a:spcBef>
              <a:spcAft>
                <a:spcPts val="600"/>
              </a:spcAft>
            </a:pPr>
            <a:r>
              <a:rPr lang="en-US" dirty="0">
                <a:solidFill>
                  <a:srgbClr val="242570"/>
                </a:solidFill>
                <a:latin typeface="Poppins Light" panose="00000400000000000000" pitchFamily="50" charset="0"/>
                <a:cs typeface="Poppins Light" panose="00000400000000000000" pitchFamily="50" charset="0"/>
              </a:rPr>
              <a:t>IATA applied changes to its Financial Criteria for UK Agents following the emergence of the COVID-19 pandemic and these rules have now been extended to 30 June 2023</a:t>
            </a:r>
            <a:endParaRPr lang="en-US" dirty="0">
              <a:solidFill>
                <a:srgbClr val="FF0000"/>
              </a:solidFill>
              <a:latin typeface="Poppins Light" panose="00000400000000000000" pitchFamily="50" charset="0"/>
              <a:cs typeface="Poppins Light" panose="00000400000000000000" pitchFamily="50" charset="0"/>
            </a:endParaRPr>
          </a:p>
        </p:txBody>
      </p:sp>
      <p:sp>
        <p:nvSpPr>
          <p:cNvPr id="76" name="TextBox 75">
            <a:extLst>
              <a:ext uri="{FF2B5EF4-FFF2-40B4-BE49-F238E27FC236}">
                <a16:creationId xmlns:a16="http://schemas.microsoft.com/office/drawing/2014/main" id="{FA9BC5E4-5759-46A1-A8A7-5AF857E4F74E}"/>
              </a:ext>
            </a:extLst>
          </p:cNvPr>
          <p:cNvSpPr txBox="1"/>
          <p:nvPr/>
        </p:nvSpPr>
        <p:spPr>
          <a:xfrm>
            <a:off x="4967667" y="2405827"/>
            <a:ext cx="5239547" cy="3323987"/>
          </a:xfrm>
          <a:prstGeom prst="rect">
            <a:avLst/>
          </a:prstGeom>
          <a:noFill/>
        </p:spPr>
        <p:txBody>
          <a:bodyPr wrap="square" lIns="0" tIns="0" rIns="0" bIns="0" rtlCol="0">
            <a:spAutoFit/>
          </a:bodyPr>
          <a:lstStyle/>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All Agents must provide Audited Accounts that are no more than 6 months old and so this extension will cover annual reviews of Agents with a financial year end until 31 December 2022.</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The traditional financial criteria is scheduled to be reintroduced from 1 July 2023 albeit IATA has announced its plan to adjust two of the five financial ratios moving forward. </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We will cover these topics in greater detail during this webinar, as well as share our insights on what can be done by Agents to ensure the annual review process is as smooth as possible. </a:t>
            </a:r>
          </a:p>
        </p:txBody>
      </p:sp>
      <p:pic>
        <p:nvPicPr>
          <p:cNvPr id="51" name="Picture 50">
            <a:extLst>
              <a:ext uri="{FF2B5EF4-FFF2-40B4-BE49-F238E27FC236}">
                <a16:creationId xmlns:a16="http://schemas.microsoft.com/office/drawing/2014/main" id="{9CA5FFB5-1D0E-F7D2-8F46-E74EB66439B0}"/>
              </a:ext>
            </a:extLst>
          </p:cNvPr>
          <p:cNvPicPr>
            <a:picLocks noChangeAspect="1"/>
          </p:cNvPicPr>
          <p:nvPr/>
        </p:nvPicPr>
        <p:blipFill>
          <a:blip r:embed="rId6"/>
          <a:stretch>
            <a:fillRect/>
          </a:stretch>
        </p:blipFill>
        <p:spPr>
          <a:xfrm>
            <a:off x="1109307" y="2760520"/>
            <a:ext cx="3182994" cy="2614602"/>
          </a:xfrm>
          <a:prstGeom prst="rect">
            <a:avLst/>
          </a:prstGeom>
        </p:spPr>
      </p:pic>
    </p:spTree>
    <p:custDataLst>
      <p:tags r:id="rId1"/>
    </p:custDataLst>
    <p:extLst>
      <p:ext uri="{BB962C8B-B14F-4D97-AF65-F5344CB8AC3E}">
        <p14:creationId xmlns:p14="http://schemas.microsoft.com/office/powerpoint/2010/main" val="405971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38755" y="667312"/>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Temporary Financial Criteria – UK Agents</a:t>
            </a:r>
          </a:p>
        </p:txBody>
      </p:sp>
      <p:sp>
        <p:nvSpPr>
          <p:cNvPr id="62" name="TextBox 61">
            <a:extLst>
              <a:ext uri="{FF2B5EF4-FFF2-40B4-BE49-F238E27FC236}">
                <a16:creationId xmlns:a16="http://schemas.microsoft.com/office/drawing/2014/main" id="{38B707FA-0256-4AF9-AC72-C52D234787C0}"/>
              </a:ext>
            </a:extLst>
          </p:cNvPr>
          <p:cNvSpPr txBox="1"/>
          <p:nvPr/>
        </p:nvSpPr>
        <p:spPr>
          <a:xfrm>
            <a:off x="838755" y="1098199"/>
            <a:ext cx="9073579" cy="666055"/>
          </a:xfrm>
          <a:prstGeom prst="rect">
            <a:avLst/>
          </a:prstGeom>
          <a:noFill/>
        </p:spPr>
        <p:txBody>
          <a:bodyPr wrap="square" lIns="0" tIns="0" rIns="0" bIns="0" numCol="1" spcCol="360000" rtlCol="0">
            <a:noAutofit/>
          </a:bodyPr>
          <a:lstStyle/>
          <a:p>
            <a:pPr>
              <a:spcBef>
                <a:spcPts val="600"/>
              </a:spcBef>
              <a:spcAft>
                <a:spcPts val="600"/>
              </a:spcAft>
            </a:pPr>
            <a:r>
              <a:rPr lang="en-GB" dirty="0">
                <a:solidFill>
                  <a:srgbClr val="242570"/>
                </a:solidFill>
                <a:latin typeface="Poppins Light" panose="00000400000000000000" pitchFamily="50" charset="0"/>
                <a:cs typeface="Poppins Light" panose="00000400000000000000" pitchFamily="50" charset="0"/>
              </a:rPr>
              <a:t>The temporary financial criteria comprises x3 core financial ratios, as opposed to x5 under the traditional rules.</a:t>
            </a:r>
          </a:p>
        </p:txBody>
      </p:sp>
      <p:graphicFrame>
        <p:nvGraphicFramePr>
          <p:cNvPr id="12" name="Table 12">
            <a:extLst>
              <a:ext uri="{FF2B5EF4-FFF2-40B4-BE49-F238E27FC236}">
                <a16:creationId xmlns:a16="http://schemas.microsoft.com/office/drawing/2014/main" id="{DE925F53-5CA7-FDB7-DD1B-051D3273DF69}"/>
              </a:ext>
            </a:extLst>
          </p:cNvPr>
          <p:cNvGraphicFramePr>
            <a:graphicFrameLocks noGrp="1"/>
          </p:cNvGraphicFramePr>
          <p:nvPr>
            <p:extLst>
              <p:ext uri="{D42A27DB-BD31-4B8C-83A1-F6EECF244321}">
                <p14:modId xmlns:p14="http://schemas.microsoft.com/office/powerpoint/2010/main" val="1560623675"/>
              </p:ext>
            </p:extLst>
          </p:nvPr>
        </p:nvGraphicFramePr>
        <p:xfrm>
          <a:off x="934212" y="1828770"/>
          <a:ext cx="5249351" cy="3754736"/>
        </p:xfrm>
        <a:graphic>
          <a:graphicData uri="http://schemas.openxmlformats.org/drawingml/2006/table">
            <a:tbl>
              <a:tblPr firstRow="1" bandRow="1">
                <a:tableStyleId>{5C22544A-7EE6-4342-B048-85BDC9FD1C3A}</a:tableStyleId>
              </a:tblPr>
              <a:tblGrid>
                <a:gridCol w="1204474">
                  <a:extLst>
                    <a:ext uri="{9D8B030D-6E8A-4147-A177-3AD203B41FA5}">
                      <a16:colId xmlns:a16="http://schemas.microsoft.com/office/drawing/2014/main" val="1943309387"/>
                    </a:ext>
                  </a:extLst>
                </a:gridCol>
                <a:gridCol w="4044877">
                  <a:extLst>
                    <a:ext uri="{9D8B030D-6E8A-4147-A177-3AD203B41FA5}">
                      <a16:colId xmlns:a16="http://schemas.microsoft.com/office/drawing/2014/main" val="1630140587"/>
                    </a:ext>
                  </a:extLst>
                </a:gridCol>
              </a:tblGrid>
              <a:tr h="396693">
                <a:tc>
                  <a:txBody>
                    <a:bodyPr/>
                    <a:lstStyle/>
                    <a:p>
                      <a:pPr marL="0" algn="l" defTabSz="1008126" rtl="0" eaLnBrk="1" latinLnBrk="0" hangingPunct="1"/>
                      <a:r>
                        <a:rPr lang="en-GB" sz="1200" b="1" kern="1200" dirty="0">
                          <a:solidFill>
                            <a:schemeClr val="bg1"/>
                          </a:solidFill>
                          <a:latin typeface="Poppins Light" panose="00000400000000000000" pitchFamily="2" charset="0"/>
                          <a:ea typeface="+mn-ea"/>
                          <a:cs typeface="Poppins Light" panose="00000400000000000000" pitchFamily="2" charset="0"/>
                        </a:rPr>
                        <a:t>Ratio</a:t>
                      </a:r>
                    </a:p>
                  </a:txBody>
                  <a:tcPr>
                    <a:solidFill>
                      <a:srgbClr val="04A9C6"/>
                    </a:solidFill>
                  </a:tcPr>
                </a:tc>
                <a:tc>
                  <a:txBody>
                    <a:bodyPr/>
                    <a:lstStyle/>
                    <a:p>
                      <a:pPr marL="0" algn="l" defTabSz="1008126" rtl="0" eaLnBrk="1" latinLnBrk="0" hangingPunct="1"/>
                      <a:r>
                        <a:rPr lang="en-GB" sz="1200" b="1" kern="1200" dirty="0">
                          <a:solidFill>
                            <a:schemeClr val="bg1"/>
                          </a:solidFill>
                          <a:latin typeface="Poppins Light" panose="00000400000000000000" pitchFamily="2" charset="0"/>
                          <a:ea typeface="+mn-ea"/>
                          <a:cs typeface="Poppins Light" panose="00000400000000000000" pitchFamily="2" charset="0"/>
                        </a:rPr>
                        <a:t>Description</a:t>
                      </a:r>
                    </a:p>
                  </a:txBody>
                  <a:tcPr>
                    <a:solidFill>
                      <a:srgbClr val="04A9C6"/>
                    </a:solidFill>
                  </a:tcPr>
                </a:tc>
                <a:extLst>
                  <a:ext uri="{0D108BD9-81ED-4DB2-BD59-A6C34878D82A}">
                    <a16:rowId xmlns:a16="http://schemas.microsoft.com/office/drawing/2014/main" val="1388724463"/>
                  </a:ext>
                </a:extLst>
              </a:tr>
              <a:tr h="729608">
                <a:tc>
                  <a:txBody>
                    <a:bodyPr/>
                    <a:lstStyle/>
                    <a:p>
                      <a:pPr marL="0" algn="l" defTabSz="1008126" rtl="0" eaLnBrk="1" latinLnBrk="0" hangingPunct="1"/>
                      <a:r>
                        <a:rPr lang="en-GB" sz="1200" kern="1200" dirty="0">
                          <a:solidFill>
                            <a:srgbClr val="242570"/>
                          </a:solidFill>
                          <a:latin typeface="Poppins Light" panose="00000400000000000000" pitchFamily="50" charset="0"/>
                          <a:ea typeface="+mn-ea"/>
                          <a:cs typeface="Poppins Light" panose="00000400000000000000" pitchFamily="50" charset="0"/>
                        </a:rPr>
                        <a:t>Net Equity</a:t>
                      </a:r>
                    </a:p>
                  </a:txBody>
                  <a:tcPr anchor="ctr"/>
                </a:tc>
                <a:tc>
                  <a:txBody>
                    <a:bodyPr/>
                    <a:lstStyle/>
                    <a:p>
                      <a:pPr marL="0" algn="ctr" defTabSz="1008126" rtl="0" eaLnBrk="1" latinLnBrk="0" hangingPunct="1"/>
                      <a:r>
                        <a:rPr lang="en-GB" sz="1200" kern="1200" dirty="0">
                          <a:solidFill>
                            <a:srgbClr val="242570"/>
                          </a:solidFill>
                          <a:latin typeface="Poppins Light" panose="00000400000000000000" pitchFamily="50" charset="0"/>
                          <a:ea typeface="+mn-ea"/>
                          <a:cs typeface="Poppins Light" panose="00000400000000000000" pitchFamily="50" charset="0"/>
                        </a:rPr>
                        <a:t>Net equity must be greater than zero. </a:t>
                      </a:r>
                    </a:p>
                  </a:txBody>
                  <a:tcPr anchor="ctr"/>
                </a:tc>
                <a:extLst>
                  <a:ext uri="{0D108BD9-81ED-4DB2-BD59-A6C34878D82A}">
                    <a16:rowId xmlns:a16="http://schemas.microsoft.com/office/drawing/2014/main" val="3744124514"/>
                  </a:ext>
                </a:extLst>
              </a:tr>
              <a:tr h="1272075">
                <a:tc>
                  <a:txBody>
                    <a:bodyPr/>
                    <a:lstStyle/>
                    <a:p>
                      <a:pPr marL="0" algn="l" defTabSz="1008126" rtl="0" eaLnBrk="1" latinLnBrk="0" hangingPunct="1"/>
                      <a:r>
                        <a:rPr lang="fr-FR" sz="1200" kern="1200" dirty="0">
                          <a:solidFill>
                            <a:srgbClr val="242570"/>
                          </a:solidFill>
                          <a:latin typeface="Poppins Light" panose="00000400000000000000" pitchFamily="50" charset="0"/>
                          <a:ea typeface="+mn-ea"/>
                          <a:cs typeface="Poppins Light" panose="00000400000000000000" pitchFamily="50" charset="0"/>
                        </a:rPr>
                        <a:t>Quick Ratio </a:t>
                      </a:r>
                    </a:p>
                  </a:txBody>
                  <a:tcPr anchor="ctr"/>
                </a:tc>
                <a:tc>
                  <a:txBody>
                    <a:bodyPr/>
                    <a:lstStyle/>
                    <a:p>
                      <a:pPr marL="0" algn="ctr" defTabSz="1008126" rtl="0" eaLnBrk="1" latinLnBrk="0" hangingPunct="1"/>
                      <a:endParaRPr lang="en-US" sz="1200"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Cash &amp; Cash Equivalents + </a:t>
                      </a: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Trade Debtors (excl. related parties)</a:t>
                      </a:r>
                    </a:p>
                    <a:p>
                      <a:pPr marL="0" algn="ctr" defTabSz="1008126" rtl="0" eaLnBrk="1" latinLnBrk="0" hangingPunct="1"/>
                      <a:endParaRPr lang="en-US" sz="1200"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Trade creditors</a:t>
                      </a:r>
                    </a:p>
                    <a:p>
                      <a:pPr marL="0" algn="ctr" defTabSz="1008126" rtl="0" eaLnBrk="1" latinLnBrk="0" hangingPunct="1"/>
                      <a:endParaRPr lang="en-GB" sz="12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2085353240"/>
                  </a:ext>
                </a:extLst>
              </a:tr>
              <a:tr h="1262268">
                <a:tc>
                  <a:txBody>
                    <a:bodyPr/>
                    <a:lstStyle/>
                    <a:p>
                      <a:pPr marL="0" algn="l" defTabSz="1008126" rtl="0" eaLnBrk="1" latinLnBrk="0" hangingPunct="1"/>
                      <a:r>
                        <a:rPr lang="fr-FR" sz="1200" kern="1200" dirty="0">
                          <a:solidFill>
                            <a:srgbClr val="242570"/>
                          </a:solidFill>
                          <a:latin typeface="Poppins Light" panose="00000400000000000000" pitchFamily="50" charset="0"/>
                          <a:ea typeface="+mn-ea"/>
                          <a:cs typeface="Poppins Light" panose="00000400000000000000" pitchFamily="50" charset="0"/>
                        </a:rPr>
                        <a:t>Cash Cover Ratio</a:t>
                      </a:r>
                    </a:p>
                  </a:txBody>
                  <a:tcPr anchor="ctr"/>
                </a:tc>
                <a:tc>
                  <a:txBody>
                    <a:bodyPr/>
                    <a:lstStyle/>
                    <a:p>
                      <a:pPr marL="0" algn="l" defTabSz="1008126" rtl="0" eaLnBrk="1" latinLnBrk="0" hangingPunct="1"/>
                      <a:endParaRPr lang="en-GB" sz="1100"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Cash &amp; Cash Equivalents </a:t>
                      </a: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(incl undrawn Overdraft/RCF capacity*)</a:t>
                      </a:r>
                    </a:p>
                    <a:p>
                      <a:pPr marL="0" algn="ctr" defTabSz="1008126" rtl="0" eaLnBrk="1" latinLnBrk="0" hangingPunct="1"/>
                      <a:endParaRPr lang="en-US" sz="1200"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BSP Outstanding Cash Sales </a:t>
                      </a: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at Financial Year End**</a:t>
                      </a: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 </a:t>
                      </a:r>
                      <a:endParaRPr lang="en-GB" sz="1600" dirty="0"/>
                    </a:p>
                  </a:txBody>
                  <a:tcPr anchor="ctr"/>
                </a:tc>
                <a:extLst>
                  <a:ext uri="{0D108BD9-81ED-4DB2-BD59-A6C34878D82A}">
                    <a16:rowId xmlns:a16="http://schemas.microsoft.com/office/drawing/2014/main" val="3407462935"/>
                  </a:ext>
                </a:extLst>
              </a:tr>
            </a:tbl>
          </a:graphicData>
        </a:graphic>
      </p:graphicFrame>
      <p:cxnSp>
        <p:nvCxnSpPr>
          <p:cNvPr id="51" name="Straight Connector 50">
            <a:extLst>
              <a:ext uri="{FF2B5EF4-FFF2-40B4-BE49-F238E27FC236}">
                <a16:creationId xmlns:a16="http://schemas.microsoft.com/office/drawing/2014/main" id="{0BDE9623-5BC7-3D3F-A6A4-21126DDE3F3C}"/>
              </a:ext>
            </a:extLst>
          </p:cNvPr>
          <p:cNvCxnSpPr>
            <a:cxnSpLocks/>
          </p:cNvCxnSpPr>
          <p:nvPr/>
        </p:nvCxnSpPr>
        <p:spPr>
          <a:xfrm>
            <a:off x="2529330" y="3674240"/>
            <a:ext cx="3399418" cy="0"/>
          </a:xfrm>
          <a:prstGeom prst="line">
            <a:avLst/>
          </a:prstGeom>
          <a:ln w="19050">
            <a:solidFill>
              <a:srgbClr val="1C1D58"/>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E32B8-05C3-05B8-3E20-DC76FF45BC1E}"/>
              </a:ext>
            </a:extLst>
          </p:cNvPr>
          <p:cNvCxnSpPr>
            <a:cxnSpLocks/>
          </p:cNvCxnSpPr>
          <p:nvPr/>
        </p:nvCxnSpPr>
        <p:spPr>
          <a:xfrm>
            <a:off x="2410947" y="4898273"/>
            <a:ext cx="3657451" cy="0"/>
          </a:xfrm>
          <a:prstGeom prst="line">
            <a:avLst/>
          </a:prstGeom>
          <a:ln w="19050">
            <a:solidFill>
              <a:srgbClr val="1C1D58"/>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DBDF1958-241B-A4DC-B29D-EDA2F8FE6300}"/>
              </a:ext>
            </a:extLst>
          </p:cNvPr>
          <p:cNvSpPr txBox="1"/>
          <p:nvPr/>
        </p:nvSpPr>
        <p:spPr>
          <a:xfrm>
            <a:off x="6513592" y="2334081"/>
            <a:ext cx="3558987" cy="2893100"/>
          </a:xfrm>
          <a:prstGeom prst="rect">
            <a:avLst/>
          </a:prstGeom>
          <a:noFill/>
        </p:spPr>
        <p:txBody>
          <a:bodyPr wrap="square" lIns="0" tIns="0" rIns="0" bIns="0" rtlCol="0">
            <a:spAutoFit/>
          </a:bodyPr>
          <a:lstStyle/>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Negative profitability (on both an operating and net basis) does not result in Financial Security under the temporary rules. </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Negative or zero equity will result in a Financial Security being required.</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The quick and cash cover ratios have been elevated under the temporary rules (see next slide for details).  </a:t>
            </a:r>
          </a:p>
        </p:txBody>
      </p:sp>
      <p:grpSp>
        <p:nvGrpSpPr>
          <p:cNvPr id="102" name="Group 101">
            <a:extLst>
              <a:ext uri="{FF2B5EF4-FFF2-40B4-BE49-F238E27FC236}">
                <a16:creationId xmlns:a16="http://schemas.microsoft.com/office/drawing/2014/main" id="{753BEC65-BB31-B1B9-E591-C004A788216A}"/>
              </a:ext>
            </a:extLst>
          </p:cNvPr>
          <p:cNvGrpSpPr/>
          <p:nvPr/>
        </p:nvGrpSpPr>
        <p:grpSpPr>
          <a:xfrm>
            <a:off x="509146" y="5772454"/>
            <a:ext cx="8677385" cy="1256343"/>
            <a:chOff x="811881" y="5834892"/>
            <a:chExt cx="4842366" cy="1256343"/>
          </a:xfrm>
        </p:grpSpPr>
        <p:sp>
          <p:nvSpPr>
            <p:cNvPr id="92" name="TextBox 91">
              <a:extLst>
                <a:ext uri="{FF2B5EF4-FFF2-40B4-BE49-F238E27FC236}">
                  <a16:creationId xmlns:a16="http://schemas.microsoft.com/office/drawing/2014/main" id="{BBCB13C7-3EED-9935-F848-13506AC5A13F}"/>
                </a:ext>
              </a:extLst>
            </p:cNvPr>
            <p:cNvSpPr txBox="1"/>
            <p:nvPr/>
          </p:nvSpPr>
          <p:spPr>
            <a:xfrm>
              <a:off x="1086905" y="5834892"/>
              <a:ext cx="4567342" cy="1256343"/>
            </a:xfrm>
            <a:prstGeom prst="rect">
              <a:avLst/>
            </a:prstGeom>
            <a:noFill/>
          </p:spPr>
          <p:txBody>
            <a:bodyPr wrap="square" lIns="0" tIns="0" rIns="0" bIns="0" numCol="1" spcCol="360000" rtlCol="0">
              <a:noAutofit/>
            </a:bodyPr>
            <a:lstStyle/>
            <a:p>
              <a:pPr>
                <a:spcBef>
                  <a:spcPts val="600"/>
                </a:spcBef>
                <a:spcAft>
                  <a:spcPts val="600"/>
                </a:spcAft>
              </a:pPr>
              <a:r>
                <a:rPr lang="en-GB" sz="1050" i="1" dirty="0">
                  <a:solidFill>
                    <a:srgbClr val="242570"/>
                  </a:solidFill>
                  <a:latin typeface="Poppins Light" panose="00000400000000000000" pitchFamily="50" charset="0"/>
                  <a:cs typeface="Poppins Light" panose="00000400000000000000" pitchFamily="50" charset="0"/>
                </a:rPr>
                <a:t>Any arranged Overdraft and/or RCF (Revolving Credit Facility) limits that are undrawn and held as at the Financial Year End can be included as cash for the purpose of the Cash Cover Ratio. Agents should ensure that their Auditor discloses any undrawn limit(s) as a note to the Accounts for this to be included as part of the calculation, otherwise a separate auditor’s confirmation will need to be provided. </a:t>
              </a:r>
            </a:p>
            <a:p>
              <a:pPr>
                <a:spcBef>
                  <a:spcPts val="600"/>
                </a:spcBef>
                <a:spcAft>
                  <a:spcPts val="600"/>
                </a:spcAft>
              </a:pPr>
              <a:r>
                <a:rPr lang="en-US" sz="1050" i="1" dirty="0">
                  <a:solidFill>
                    <a:srgbClr val="242570"/>
                  </a:solidFill>
                  <a:latin typeface="Poppins Light" panose="00000400000000000000" pitchFamily="50" charset="0"/>
                  <a:cs typeface="Poppins Light" panose="00000400000000000000" pitchFamily="50" charset="0"/>
                </a:rPr>
                <a:t>Similar to the above, the BSP figure must be disclosed by the Auditor in the Accounts, otherwise a separate auditor’s confirmation will need to be provided. </a:t>
              </a:r>
              <a:endParaRPr lang="en-GB" sz="1050" i="1"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2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p:txBody>
        </p:sp>
        <p:sp>
          <p:nvSpPr>
            <p:cNvPr id="95" name="TextBox 94">
              <a:extLst>
                <a:ext uri="{FF2B5EF4-FFF2-40B4-BE49-F238E27FC236}">
                  <a16:creationId xmlns:a16="http://schemas.microsoft.com/office/drawing/2014/main" id="{34F7D9BF-F1A3-6415-7D90-70924CE50FB8}"/>
                </a:ext>
              </a:extLst>
            </p:cNvPr>
            <p:cNvSpPr txBox="1"/>
            <p:nvPr/>
          </p:nvSpPr>
          <p:spPr>
            <a:xfrm>
              <a:off x="860271" y="5839623"/>
              <a:ext cx="248150" cy="178633"/>
            </a:xfrm>
            <a:prstGeom prst="rect">
              <a:avLst/>
            </a:prstGeom>
            <a:noFill/>
          </p:spPr>
          <p:txBody>
            <a:bodyPr wrap="square" lIns="0" tIns="0" rIns="0" bIns="0" numCol="1" spcCol="360000" rtlCol="0">
              <a:noAutofit/>
            </a:bodyPr>
            <a:lstStyle/>
            <a:p>
              <a:pPr algn="ctr">
                <a:spcBef>
                  <a:spcPts val="600"/>
                </a:spcBef>
                <a:spcAft>
                  <a:spcPts val="600"/>
                </a:spcAft>
              </a:pPr>
              <a:r>
                <a:rPr lang="en-GB" sz="1600" i="1" dirty="0">
                  <a:solidFill>
                    <a:srgbClr val="242570"/>
                  </a:solidFill>
                  <a:latin typeface="Poppins Light" panose="00000400000000000000" pitchFamily="50" charset="0"/>
                  <a:cs typeface="Poppins Light" panose="00000400000000000000" pitchFamily="50" charset="0"/>
                </a:rPr>
                <a:t>*</a:t>
              </a:r>
              <a:endParaRPr lang="en-GB" sz="1100" i="1"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i="1"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i="1"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2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r>
                <a:rPr lang="en-GB" sz="1200" dirty="0">
                  <a:solidFill>
                    <a:srgbClr val="242570"/>
                  </a:solidFill>
                  <a:latin typeface="Poppins Light" panose="00000400000000000000" pitchFamily="50" charset="0"/>
                  <a:cs typeface="Poppins Light" panose="00000400000000000000" pitchFamily="50" charset="0"/>
                </a:rPr>
                <a:t>1</a:t>
              </a:r>
            </a:p>
          </p:txBody>
        </p:sp>
        <p:sp>
          <p:nvSpPr>
            <p:cNvPr id="100" name="TextBox 99">
              <a:extLst>
                <a:ext uri="{FF2B5EF4-FFF2-40B4-BE49-F238E27FC236}">
                  <a16:creationId xmlns:a16="http://schemas.microsoft.com/office/drawing/2014/main" id="{BB23F519-5F05-1101-C870-6820EFC3DBD0}"/>
                </a:ext>
              </a:extLst>
            </p:cNvPr>
            <p:cNvSpPr txBox="1"/>
            <p:nvPr/>
          </p:nvSpPr>
          <p:spPr>
            <a:xfrm>
              <a:off x="811881" y="6667955"/>
              <a:ext cx="248150" cy="178633"/>
            </a:xfrm>
            <a:prstGeom prst="rect">
              <a:avLst/>
            </a:prstGeom>
            <a:noFill/>
          </p:spPr>
          <p:txBody>
            <a:bodyPr wrap="square" lIns="0" tIns="0" rIns="0" bIns="0" numCol="1" spcCol="360000" rtlCol="0">
              <a:noAutofit/>
            </a:bodyPr>
            <a:lstStyle/>
            <a:p>
              <a:pPr algn="ctr">
                <a:spcBef>
                  <a:spcPts val="600"/>
                </a:spcBef>
                <a:spcAft>
                  <a:spcPts val="600"/>
                </a:spcAft>
              </a:pPr>
              <a:r>
                <a:rPr lang="en-GB" sz="1600" i="1" dirty="0">
                  <a:solidFill>
                    <a:srgbClr val="242570"/>
                  </a:solidFill>
                  <a:latin typeface="Poppins Light" panose="00000400000000000000" pitchFamily="50" charset="0"/>
                  <a:cs typeface="Poppins Light" panose="00000400000000000000" pitchFamily="50" charset="0"/>
                </a:rPr>
                <a:t>**</a:t>
              </a:r>
              <a:endParaRPr lang="en-GB" sz="1100" i="1"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i="1"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i="1"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2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p:txBody>
        </p:sp>
      </p:grpSp>
    </p:spTree>
    <p:custDataLst>
      <p:tags r:id="rId1"/>
    </p:custDataLst>
    <p:extLst>
      <p:ext uri="{BB962C8B-B14F-4D97-AF65-F5344CB8AC3E}">
        <p14:creationId xmlns:p14="http://schemas.microsoft.com/office/powerpoint/2010/main" val="37081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26843" y="592513"/>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Quick and Cash Cover Ratios - UK Agents</a:t>
            </a:r>
          </a:p>
        </p:txBody>
      </p:sp>
      <p:sp>
        <p:nvSpPr>
          <p:cNvPr id="62" name="TextBox 61">
            <a:extLst>
              <a:ext uri="{FF2B5EF4-FFF2-40B4-BE49-F238E27FC236}">
                <a16:creationId xmlns:a16="http://schemas.microsoft.com/office/drawing/2014/main" id="{38B707FA-0256-4AF9-AC72-C52D234787C0}"/>
              </a:ext>
            </a:extLst>
          </p:cNvPr>
          <p:cNvSpPr txBox="1"/>
          <p:nvPr/>
        </p:nvSpPr>
        <p:spPr>
          <a:xfrm>
            <a:off x="826843" y="1023400"/>
            <a:ext cx="9073579" cy="960395"/>
          </a:xfrm>
          <a:prstGeom prst="rect">
            <a:avLst/>
          </a:prstGeom>
          <a:noFill/>
        </p:spPr>
        <p:txBody>
          <a:bodyPr wrap="square" lIns="0" tIns="0" rIns="0" bIns="0" numCol="1" spcCol="360000" rtlCol="0">
            <a:noAutofit/>
          </a:bodyPr>
          <a:lstStyle/>
          <a:p>
            <a:pPr>
              <a:spcBef>
                <a:spcPts val="600"/>
              </a:spcBef>
              <a:spcAft>
                <a:spcPts val="600"/>
              </a:spcAft>
            </a:pPr>
            <a:r>
              <a:rPr lang="en-US" dirty="0">
                <a:solidFill>
                  <a:srgbClr val="242570"/>
                </a:solidFill>
                <a:latin typeface="Poppins Light" panose="00000400000000000000" pitchFamily="50" charset="0"/>
                <a:cs typeface="Poppins Light" panose="00000400000000000000" pitchFamily="50" charset="0"/>
              </a:rPr>
              <a:t>The </a:t>
            </a:r>
            <a:r>
              <a:rPr lang="en-US" sz="1800" dirty="0">
                <a:solidFill>
                  <a:srgbClr val="242570"/>
                </a:solidFill>
                <a:latin typeface="Poppins Light" panose="00000400000000000000" pitchFamily="50" charset="0"/>
                <a:cs typeface="Poppins Light" panose="00000400000000000000" pitchFamily="50" charset="0"/>
              </a:rPr>
              <a:t>Quick and Cash Cover</a:t>
            </a:r>
            <a:r>
              <a:rPr lang="en-US" dirty="0">
                <a:solidFill>
                  <a:srgbClr val="242570"/>
                </a:solidFill>
                <a:latin typeface="Poppins Light" panose="00000400000000000000" pitchFamily="50" charset="0"/>
                <a:cs typeface="Poppins Light" panose="00000400000000000000" pitchFamily="50" charset="0"/>
              </a:rPr>
              <a:t> ratios are both assessed against the same criteria, as detailed in the table below.</a:t>
            </a:r>
          </a:p>
        </p:txBody>
      </p:sp>
      <p:graphicFrame>
        <p:nvGraphicFramePr>
          <p:cNvPr id="13" name="Table 12">
            <a:extLst>
              <a:ext uri="{FF2B5EF4-FFF2-40B4-BE49-F238E27FC236}">
                <a16:creationId xmlns:a16="http://schemas.microsoft.com/office/drawing/2014/main" id="{91902E40-C4A6-1297-FDB4-F29A2C0EB643}"/>
              </a:ext>
            </a:extLst>
          </p:cNvPr>
          <p:cNvGraphicFramePr>
            <a:graphicFrameLocks noGrp="1"/>
          </p:cNvGraphicFramePr>
          <p:nvPr>
            <p:extLst>
              <p:ext uri="{D42A27DB-BD31-4B8C-83A1-F6EECF244321}">
                <p14:modId xmlns:p14="http://schemas.microsoft.com/office/powerpoint/2010/main" val="3961583103"/>
              </p:ext>
            </p:extLst>
          </p:nvPr>
        </p:nvGraphicFramePr>
        <p:xfrm>
          <a:off x="916595" y="1983795"/>
          <a:ext cx="5292819" cy="3803388"/>
        </p:xfrm>
        <a:graphic>
          <a:graphicData uri="http://schemas.openxmlformats.org/drawingml/2006/table">
            <a:tbl>
              <a:tblPr firstRow="1" bandRow="1">
                <a:tableStyleId>{5C22544A-7EE6-4342-B048-85BDC9FD1C3A}</a:tableStyleId>
              </a:tblPr>
              <a:tblGrid>
                <a:gridCol w="1178019">
                  <a:extLst>
                    <a:ext uri="{9D8B030D-6E8A-4147-A177-3AD203B41FA5}">
                      <a16:colId xmlns:a16="http://schemas.microsoft.com/office/drawing/2014/main" val="1943309387"/>
                    </a:ext>
                  </a:extLst>
                </a:gridCol>
                <a:gridCol w="1201479">
                  <a:extLst>
                    <a:ext uri="{9D8B030D-6E8A-4147-A177-3AD203B41FA5}">
                      <a16:colId xmlns:a16="http://schemas.microsoft.com/office/drawing/2014/main" val="4248581528"/>
                    </a:ext>
                  </a:extLst>
                </a:gridCol>
                <a:gridCol w="2913321">
                  <a:extLst>
                    <a:ext uri="{9D8B030D-6E8A-4147-A177-3AD203B41FA5}">
                      <a16:colId xmlns:a16="http://schemas.microsoft.com/office/drawing/2014/main" val="1630140587"/>
                    </a:ext>
                  </a:extLst>
                </a:gridCol>
              </a:tblGrid>
              <a:tr h="562460">
                <a:tc>
                  <a:txBody>
                    <a:bodyPr/>
                    <a:lstStyle/>
                    <a:p>
                      <a:pPr marL="0" algn="l" defTabSz="1008126" rtl="0" eaLnBrk="1" latinLnBrk="0" hangingPunct="1"/>
                      <a:r>
                        <a:rPr lang="en-GB" sz="1200" b="1" kern="1200" dirty="0">
                          <a:solidFill>
                            <a:schemeClr val="bg1"/>
                          </a:solidFill>
                          <a:latin typeface="Poppins Light" panose="00000400000000000000" pitchFamily="2" charset="0"/>
                          <a:ea typeface="+mn-ea"/>
                          <a:cs typeface="Poppins Light" panose="00000400000000000000" pitchFamily="2" charset="0"/>
                        </a:rPr>
                        <a:t>Pre-COVID</a:t>
                      </a:r>
                    </a:p>
                    <a:p>
                      <a:pPr marL="0" algn="l" defTabSz="1008126" rtl="0" eaLnBrk="1" latinLnBrk="0" hangingPunct="1"/>
                      <a:r>
                        <a:rPr lang="en-GB" sz="1200" b="1" kern="1200" dirty="0">
                          <a:solidFill>
                            <a:schemeClr val="bg1"/>
                          </a:solidFill>
                          <a:latin typeface="Poppins Light" panose="00000400000000000000" pitchFamily="2" charset="0"/>
                          <a:ea typeface="+mn-ea"/>
                          <a:cs typeface="Poppins Light" panose="00000400000000000000" pitchFamily="2" charset="0"/>
                        </a:rPr>
                        <a:t>Ratio Level</a:t>
                      </a:r>
                    </a:p>
                  </a:txBody>
                  <a:tcPr>
                    <a:solidFill>
                      <a:srgbClr val="04A9C6"/>
                    </a:solidFill>
                  </a:tcPr>
                </a:tc>
                <a:tc>
                  <a:txBody>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Poppins Light" panose="00000400000000000000" pitchFamily="2" charset="0"/>
                          <a:ea typeface="+mn-ea"/>
                          <a:cs typeface="Poppins Light" panose="00000400000000000000" pitchFamily="2" charset="0"/>
                        </a:rPr>
                        <a:t>Post-COVID </a:t>
                      </a:r>
                    </a:p>
                    <a:p>
                      <a:pPr marL="0" marR="0" lvl="0" indent="0" algn="l" defTabSz="1008126"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Poppins Light" panose="00000400000000000000" pitchFamily="2" charset="0"/>
                          <a:ea typeface="+mn-ea"/>
                          <a:cs typeface="Poppins Light" panose="00000400000000000000" pitchFamily="2" charset="0"/>
                        </a:rPr>
                        <a:t>Ratio Level</a:t>
                      </a:r>
                    </a:p>
                    <a:p>
                      <a:pPr marL="0" algn="l" defTabSz="1008126" rtl="0" eaLnBrk="1" latinLnBrk="0" hangingPunct="1"/>
                      <a:endParaRPr lang="en-GB" sz="1200" b="1" kern="1200" dirty="0">
                        <a:solidFill>
                          <a:schemeClr val="bg1"/>
                        </a:solidFill>
                        <a:latin typeface="Poppins Light" panose="00000400000000000000" pitchFamily="2" charset="0"/>
                        <a:ea typeface="+mn-ea"/>
                        <a:cs typeface="Poppins Light" panose="00000400000000000000" pitchFamily="2" charset="0"/>
                      </a:endParaRPr>
                    </a:p>
                  </a:txBody>
                  <a:tcPr>
                    <a:solidFill>
                      <a:srgbClr val="04A9C6"/>
                    </a:solidFill>
                  </a:tcPr>
                </a:tc>
                <a:tc>
                  <a:txBody>
                    <a:bodyPr/>
                    <a:lstStyle/>
                    <a:p>
                      <a:pPr marL="0" algn="l" defTabSz="1008126" rtl="0" eaLnBrk="1" latinLnBrk="0" hangingPunct="1"/>
                      <a:r>
                        <a:rPr lang="en-GB" sz="1200" b="1" kern="1200" dirty="0">
                          <a:solidFill>
                            <a:schemeClr val="bg1"/>
                          </a:solidFill>
                          <a:latin typeface="Poppins Light" panose="00000400000000000000" pitchFamily="2" charset="0"/>
                          <a:ea typeface="+mn-ea"/>
                          <a:cs typeface="Poppins Light" panose="00000400000000000000" pitchFamily="2" charset="0"/>
                        </a:rPr>
                        <a:t>Result</a:t>
                      </a:r>
                    </a:p>
                  </a:txBody>
                  <a:tcPr>
                    <a:solidFill>
                      <a:srgbClr val="04A9C6"/>
                    </a:solidFill>
                  </a:tcPr>
                </a:tc>
                <a:extLst>
                  <a:ext uri="{0D108BD9-81ED-4DB2-BD59-A6C34878D82A}">
                    <a16:rowId xmlns:a16="http://schemas.microsoft.com/office/drawing/2014/main" val="1388724463"/>
                  </a:ext>
                </a:extLst>
              </a:tr>
              <a:tr h="411359">
                <a:tc>
                  <a:txBody>
                    <a:bodyPr/>
                    <a:lstStyle/>
                    <a:p>
                      <a:pPr marL="0" algn="l" defTabSz="1008126" rtl="0" eaLnBrk="1" latinLnBrk="0" hangingPunct="1"/>
                      <a:r>
                        <a:rPr lang="en-GB" sz="1200" kern="1200" dirty="0">
                          <a:solidFill>
                            <a:srgbClr val="242570"/>
                          </a:solidFill>
                          <a:latin typeface="Poppins Light" panose="00000400000000000000" pitchFamily="50" charset="0"/>
                          <a:ea typeface="+mn-ea"/>
                          <a:cs typeface="Poppins Light" panose="00000400000000000000" pitchFamily="50" charset="0"/>
                        </a:rPr>
                        <a:t>1 or above</a:t>
                      </a:r>
                    </a:p>
                  </a:txBody>
                  <a:tcPr anchor="ctr"/>
                </a:tc>
                <a:tc>
                  <a:txBody>
                    <a:bodyPr/>
                    <a:lstStyle/>
                    <a:p>
                      <a:pPr marL="0" algn="l" defTabSz="1008126" rtl="0" eaLnBrk="1" latinLnBrk="0" hangingPunct="1"/>
                      <a:r>
                        <a:rPr lang="en-GB" sz="1200" kern="1200" dirty="0">
                          <a:solidFill>
                            <a:srgbClr val="242570"/>
                          </a:solidFill>
                          <a:latin typeface="Poppins Light" panose="00000400000000000000" pitchFamily="50" charset="0"/>
                          <a:ea typeface="+mn-ea"/>
                          <a:cs typeface="Poppins Light" panose="00000400000000000000" pitchFamily="50" charset="0"/>
                        </a:rPr>
                        <a:t>1.1 or above</a:t>
                      </a:r>
                    </a:p>
                  </a:txBody>
                  <a:tcPr anchor="ctr"/>
                </a:tc>
                <a:tc>
                  <a:txBody>
                    <a:bodyPr/>
                    <a:lstStyle/>
                    <a:p>
                      <a:pPr marL="0" algn="l"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Agent can settle its BSP sales twice per month</a:t>
                      </a:r>
                      <a:endParaRPr lang="en-GB" sz="12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3744124514"/>
                  </a:ext>
                </a:extLst>
              </a:tr>
              <a:tr h="723922">
                <a:tc>
                  <a:txBody>
                    <a:bodyPr/>
                    <a:lstStyle/>
                    <a:p>
                      <a:pPr marL="0" algn="l" defTabSz="1008126" rtl="0" eaLnBrk="1" latinLnBrk="0" hangingPunct="1"/>
                      <a:r>
                        <a:rPr lang="fr-FR" sz="1200" kern="1200" dirty="0">
                          <a:solidFill>
                            <a:srgbClr val="242570"/>
                          </a:solidFill>
                          <a:latin typeface="Poppins Light" panose="00000400000000000000" pitchFamily="50" charset="0"/>
                          <a:ea typeface="+mn-ea"/>
                          <a:cs typeface="Poppins Light" panose="00000400000000000000" pitchFamily="50" charset="0"/>
                        </a:rPr>
                        <a:t>0.75 or above, but less than 1</a:t>
                      </a:r>
                    </a:p>
                  </a:txBody>
                  <a:tcPr anchor="ctr"/>
                </a:tc>
                <a:tc>
                  <a:txBody>
                    <a:bodyPr/>
                    <a:lstStyle/>
                    <a:p>
                      <a:pPr marL="0" algn="l" defTabSz="1008126" rtl="0" eaLnBrk="1" latinLnBrk="0" hangingPunct="1"/>
                      <a:endParaRPr lang="en-US" sz="1200" kern="1200" dirty="0">
                        <a:solidFill>
                          <a:srgbClr val="242570"/>
                        </a:solidFill>
                        <a:latin typeface="Poppins Light" panose="00000400000000000000" pitchFamily="50" charset="0"/>
                        <a:ea typeface="+mn-ea"/>
                        <a:cs typeface="Poppins Light" panose="00000400000000000000" pitchFamily="50" charset="0"/>
                      </a:endParaRPr>
                    </a:p>
                    <a:p>
                      <a:pPr marL="0" algn="l"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0.85 or above, but less than 1</a:t>
                      </a:r>
                    </a:p>
                    <a:p>
                      <a:pPr marL="0" algn="l" defTabSz="1008126" rtl="0" eaLnBrk="1" latinLnBrk="0" hangingPunct="1"/>
                      <a:endParaRPr lang="fr-FR" sz="1200" kern="1200" dirty="0">
                        <a:solidFill>
                          <a:srgbClr val="242570"/>
                        </a:solidFill>
                        <a:latin typeface="Poppins Light" panose="00000400000000000000" pitchFamily="50" charset="0"/>
                        <a:ea typeface="+mn-ea"/>
                        <a:cs typeface="Poppins Light" panose="00000400000000000000" pitchFamily="50" charset="0"/>
                      </a:endParaRPr>
                    </a:p>
                  </a:txBody>
                  <a:tcPr anchor="ctr"/>
                </a:tc>
                <a:tc>
                  <a:txBody>
                    <a:bodyPr/>
                    <a:lstStyle/>
                    <a:p>
                      <a:pPr marL="0" algn="l"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Agent must settle its BSP Cash sales every ten days</a:t>
                      </a:r>
                      <a:endParaRPr lang="en-GB" sz="12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2085353240"/>
                  </a:ext>
                </a:extLst>
              </a:tr>
              <a:tr h="730578">
                <a:tc>
                  <a:txBody>
                    <a:bodyPr/>
                    <a:lstStyle/>
                    <a:p>
                      <a:pPr marL="0" algn="l" defTabSz="1008126" rtl="0" eaLnBrk="1" latinLnBrk="0" hangingPunct="1"/>
                      <a:r>
                        <a:rPr lang="fr-FR" sz="1200" kern="1200" dirty="0">
                          <a:solidFill>
                            <a:srgbClr val="242570"/>
                          </a:solidFill>
                          <a:latin typeface="Poppins Light" panose="00000400000000000000" pitchFamily="50" charset="0"/>
                          <a:ea typeface="+mn-ea"/>
                          <a:cs typeface="Poppins Light" panose="00000400000000000000" pitchFamily="50" charset="0"/>
                        </a:rPr>
                        <a:t>0.5 or above, but less than 0.75</a:t>
                      </a:r>
                    </a:p>
                  </a:txBody>
                  <a:tcPr anchor="ctr"/>
                </a:tc>
                <a:tc>
                  <a:txBody>
                    <a:bodyPr/>
                    <a:lstStyle/>
                    <a:p>
                      <a:pPr marL="0" marR="0" lvl="0" indent="0" algn="l" defTabSz="1008126" rtl="0" eaLnBrk="1" fontAlgn="auto" latinLnBrk="0" hangingPunct="1">
                        <a:lnSpc>
                          <a:spcPct val="100000"/>
                        </a:lnSpc>
                        <a:spcBef>
                          <a:spcPts val="0"/>
                        </a:spcBef>
                        <a:spcAft>
                          <a:spcPts val="0"/>
                        </a:spcAft>
                        <a:buClrTx/>
                        <a:buSzTx/>
                        <a:buFontTx/>
                        <a:buNone/>
                        <a:tabLst/>
                        <a:defRPr/>
                      </a:pPr>
                      <a:endParaRPr lang="fr-FR" sz="1200" kern="1200" dirty="0">
                        <a:solidFill>
                          <a:srgbClr val="242570"/>
                        </a:solidFill>
                        <a:latin typeface="Poppins Light" panose="00000400000000000000" pitchFamily="50" charset="0"/>
                        <a:ea typeface="+mn-ea"/>
                        <a:cs typeface="Poppins Light" panose="00000400000000000000" pitchFamily="50" charset="0"/>
                      </a:endParaRPr>
                    </a:p>
                    <a:p>
                      <a:pPr marL="0" marR="0" lvl="0" indent="0" algn="l" defTabSz="1008126" rtl="0" eaLnBrk="1" fontAlgn="auto" latinLnBrk="0" hangingPunct="1">
                        <a:lnSpc>
                          <a:spcPct val="100000"/>
                        </a:lnSpc>
                        <a:spcBef>
                          <a:spcPts val="0"/>
                        </a:spcBef>
                        <a:spcAft>
                          <a:spcPts val="0"/>
                        </a:spcAft>
                        <a:buClrTx/>
                        <a:buSzTx/>
                        <a:buFontTx/>
                        <a:buNone/>
                        <a:tabLst/>
                        <a:defRPr/>
                      </a:pPr>
                      <a:r>
                        <a:rPr lang="fr-FR" sz="1200" kern="1200" dirty="0">
                          <a:solidFill>
                            <a:srgbClr val="242570"/>
                          </a:solidFill>
                          <a:latin typeface="Poppins Light" panose="00000400000000000000" pitchFamily="50" charset="0"/>
                          <a:ea typeface="+mn-ea"/>
                          <a:cs typeface="Poppins Light" panose="00000400000000000000" pitchFamily="50" charset="0"/>
                        </a:rPr>
                        <a:t>0.6 or above, but less than 0.85</a:t>
                      </a:r>
                    </a:p>
                    <a:p>
                      <a:pPr marL="0" algn="l" defTabSz="1008126" rtl="0" eaLnBrk="1" latinLnBrk="0" hangingPunct="1"/>
                      <a:endParaRPr lang="fr-FR" sz="1200" kern="1200" dirty="0">
                        <a:solidFill>
                          <a:srgbClr val="242570"/>
                        </a:solidFill>
                        <a:latin typeface="Poppins Light" panose="00000400000000000000" pitchFamily="50" charset="0"/>
                        <a:ea typeface="+mn-ea"/>
                        <a:cs typeface="Poppins Light" panose="00000400000000000000" pitchFamily="50" charset="0"/>
                      </a:endParaRPr>
                    </a:p>
                  </a:txBody>
                  <a:tcPr anchor="ctr"/>
                </a:tc>
                <a:tc>
                  <a:txBody>
                    <a:bodyPr/>
                    <a:lstStyle/>
                    <a:p>
                      <a:pPr marL="0" algn="l" defTabSz="1008126" rtl="0" eaLnBrk="1" latinLnBrk="0" hangingPunct="1"/>
                      <a:endParaRPr lang="en-GB" sz="1100" kern="1200" dirty="0">
                        <a:solidFill>
                          <a:srgbClr val="242570"/>
                        </a:solidFill>
                        <a:latin typeface="Poppins Light" panose="00000400000000000000" pitchFamily="50" charset="0"/>
                        <a:ea typeface="+mn-ea"/>
                        <a:cs typeface="Poppins Light" panose="00000400000000000000" pitchFamily="50" charset="0"/>
                      </a:endParaRPr>
                    </a:p>
                    <a:p>
                      <a:pPr marL="0" algn="l"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Agent must settle its BSP sales four times per month</a:t>
                      </a:r>
                      <a:endParaRPr lang="en-GB" sz="1200"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 </a:t>
                      </a:r>
                      <a:endParaRPr lang="en-GB" sz="1600" dirty="0"/>
                    </a:p>
                  </a:txBody>
                  <a:tcPr anchor="ctr"/>
                </a:tc>
                <a:extLst>
                  <a:ext uri="{0D108BD9-81ED-4DB2-BD59-A6C34878D82A}">
                    <a16:rowId xmlns:a16="http://schemas.microsoft.com/office/drawing/2014/main" val="3407462935"/>
                  </a:ext>
                </a:extLst>
              </a:tr>
              <a:tr h="694428">
                <a:tc>
                  <a:txBody>
                    <a:bodyPr/>
                    <a:lstStyle/>
                    <a:p>
                      <a:pPr marL="0" algn="l" defTabSz="1008126" rtl="0" eaLnBrk="1" latinLnBrk="0" hangingPunct="1"/>
                      <a:r>
                        <a:rPr lang="fr-FR" sz="1200" kern="1200" dirty="0">
                          <a:solidFill>
                            <a:srgbClr val="242570"/>
                          </a:solidFill>
                          <a:latin typeface="Poppins Light" panose="00000400000000000000" pitchFamily="50" charset="0"/>
                          <a:ea typeface="+mn-ea"/>
                          <a:cs typeface="Poppins Light" panose="00000400000000000000" pitchFamily="50" charset="0"/>
                        </a:rPr>
                        <a:t>Less than 0.5</a:t>
                      </a:r>
                    </a:p>
                  </a:txBody>
                  <a:tcPr anchor="ctr"/>
                </a:tc>
                <a:tc>
                  <a:txBody>
                    <a:bodyPr/>
                    <a:lstStyle/>
                    <a:p>
                      <a:pPr marL="0" algn="l" defTabSz="1008126" rtl="0" eaLnBrk="1" latinLnBrk="0" hangingPunct="1"/>
                      <a:r>
                        <a:rPr lang="fr-FR" sz="1100" kern="1200" dirty="0">
                          <a:solidFill>
                            <a:srgbClr val="242570"/>
                          </a:solidFill>
                          <a:latin typeface="Poppins Light" panose="00000400000000000000" pitchFamily="50" charset="0"/>
                          <a:ea typeface="+mn-ea"/>
                          <a:cs typeface="Poppins Light" panose="00000400000000000000" pitchFamily="50" charset="0"/>
                        </a:rPr>
                        <a:t>Less than 0.6</a:t>
                      </a:r>
                    </a:p>
                  </a:txBody>
                  <a:tcPr anchor="ctr"/>
                </a:tc>
                <a:tc>
                  <a:txBody>
                    <a:bodyPr/>
                    <a:lstStyle/>
                    <a:p>
                      <a:pPr marL="0" algn="l" defTabSz="1008126" rtl="0" eaLnBrk="1" latinLnBrk="0" hangingPunct="1"/>
                      <a:endParaRPr lang="en-US" sz="1100" kern="1200" dirty="0">
                        <a:solidFill>
                          <a:srgbClr val="242570"/>
                        </a:solidFill>
                        <a:latin typeface="Poppins Light" panose="00000400000000000000" pitchFamily="50" charset="0"/>
                        <a:ea typeface="+mn-ea"/>
                        <a:cs typeface="Poppins Light" panose="00000400000000000000" pitchFamily="50" charset="0"/>
                      </a:endParaRPr>
                    </a:p>
                    <a:p>
                      <a:pPr marL="0" algn="l"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Fail – Financial Security required.</a:t>
                      </a:r>
                    </a:p>
                    <a:p>
                      <a:pPr marL="0" algn="ctr" defTabSz="1008126" rtl="0" eaLnBrk="1" latinLnBrk="0" hangingPunct="1"/>
                      <a:endParaRPr lang="en-GB" sz="11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2079439751"/>
                  </a:ext>
                </a:extLst>
              </a:tr>
            </a:tbl>
          </a:graphicData>
        </a:graphic>
      </p:graphicFrame>
      <p:sp>
        <p:nvSpPr>
          <p:cNvPr id="50" name="TextBox 49">
            <a:extLst>
              <a:ext uri="{FF2B5EF4-FFF2-40B4-BE49-F238E27FC236}">
                <a16:creationId xmlns:a16="http://schemas.microsoft.com/office/drawing/2014/main" id="{51A633D9-62C4-7DA7-D7F3-C0E690F2B133}"/>
              </a:ext>
            </a:extLst>
          </p:cNvPr>
          <p:cNvSpPr txBox="1"/>
          <p:nvPr/>
        </p:nvSpPr>
        <p:spPr>
          <a:xfrm>
            <a:off x="6524225" y="2115774"/>
            <a:ext cx="3558987" cy="3539430"/>
          </a:xfrm>
          <a:prstGeom prst="rect">
            <a:avLst/>
          </a:prstGeom>
          <a:noFill/>
        </p:spPr>
        <p:txBody>
          <a:bodyPr wrap="square" lIns="0" tIns="0" rIns="0" bIns="0" rtlCol="0">
            <a:spAutoFit/>
          </a:bodyPr>
          <a:lstStyle/>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IATA has required Agents to maintain better liquidity profiles since the COVID-19 pandemic via higher Quick and Cash Cover Ratio levels. </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The scoring is tiered which dictates both BSP settlement frequency and whether security is required. </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If an Agent is required to settle their BSP more frequently under this criteria, they can provide Financial Security to cover the amount at risk to settle either every ten days or twice per month.</a:t>
            </a:r>
          </a:p>
        </p:txBody>
      </p:sp>
    </p:spTree>
    <p:custDataLst>
      <p:tags r:id="rId1"/>
    </p:custDataLst>
    <p:extLst>
      <p:ext uri="{BB962C8B-B14F-4D97-AF65-F5344CB8AC3E}">
        <p14:creationId xmlns:p14="http://schemas.microsoft.com/office/powerpoint/2010/main" val="298630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38755" y="667312"/>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Traditional Financial Criteria – UK Agents</a:t>
            </a:r>
          </a:p>
        </p:txBody>
      </p:sp>
      <p:sp>
        <p:nvSpPr>
          <p:cNvPr id="62" name="TextBox 61">
            <a:extLst>
              <a:ext uri="{FF2B5EF4-FFF2-40B4-BE49-F238E27FC236}">
                <a16:creationId xmlns:a16="http://schemas.microsoft.com/office/drawing/2014/main" id="{38B707FA-0256-4AF9-AC72-C52D234787C0}"/>
              </a:ext>
            </a:extLst>
          </p:cNvPr>
          <p:cNvSpPr txBox="1"/>
          <p:nvPr/>
        </p:nvSpPr>
        <p:spPr>
          <a:xfrm>
            <a:off x="838755" y="1098199"/>
            <a:ext cx="9073579" cy="666055"/>
          </a:xfrm>
          <a:prstGeom prst="rect">
            <a:avLst/>
          </a:prstGeom>
          <a:noFill/>
        </p:spPr>
        <p:txBody>
          <a:bodyPr wrap="square" lIns="0" tIns="0" rIns="0" bIns="0" numCol="1" spcCol="360000" rtlCol="0">
            <a:noAutofit/>
          </a:bodyPr>
          <a:lstStyle/>
          <a:p>
            <a:pPr>
              <a:spcBef>
                <a:spcPts val="600"/>
              </a:spcBef>
              <a:spcAft>
                <a:spcPts val="600"/>
              </a:spcAft>
            </a:pPr>
            <a:r>
              <a:rPr lang="en-GB" dirty="0">
                <a:solidFill>
                  <a:srgbClr val="242570"/>
                </a:solidFill>
                <a:latin typeface="Poppins Light" panose="00000400000000000000" pitchFamily="50" charset="0"/>
                <a:cs typeface="Poppins Light" panose="00000400000000000000" pitchFamily="50" charset="0"/>
              </a:rPr>
              <a:t>The traditional financial criteria is scheduled to be re-introduced by IATA from 1 July 2023, which comprises x5 ratios:</a:t>
            </a:r>
          </a:p>
        </p:txBody>
      </p:sp>
      <p:graphicFrame>
        <p:nvGraphicFramePr>
          <p:cNvPr id="12" name="Table 12">
            <a:extLst>
              <a:ext uri="{FF2B5EF4-FFF2-40B4-BE49-F238E27FC236}">
                <a16:creationId xmlns:a16="http://schemas.microsoft.com/office/drawing/2014/main" id="{DE925F53-5CA7-FDB7-DD1B-051D3273DF69}"/>
              </a:ext>
            </a:extLst>
          </p:cNvPr>
          <p:cNvGraphicFramePr>
            <a:graphicFrameLocks noGrp="1"/>
          </p:cNvGraphicFramePr>
          <p:nvPr>
            <p:extLst>
              <p:ext uri="{D42A27DB-BD31-4B8C-83A1-F6EECF244321}">
                <p14:modId xmlns:p14="http://schemas.microsoft.com/office/powerpoint/2010/main" val="787884442"/>
              </p:ext>
            </p:extLst>
          </p:nvPr>
        </p:nvGraphicFramePr>
        <p:xfrm>
          <a:off x="934212" y="1828770"/>
          <a:ext cx="5445323" cy="4644613"/>
        </p:xfrm>
        <a:graphic>
          <a:graphicData uri="http://schemas.openxmlformats.org/drawingml/2006/table">
            <a:tbl>
              <a:tblPr firstRow="1" bandRow="1">
                <a:tableStyleId>{5C22544A-7EE6-4342-B048-85BDC9FD1C3A}</a:tableStyleId>
              </a:tblPr>
              <a:tblGrid>
                <a:gridCol w="1589755">
                  <a:extLst>
                    <a:ext uri="{9D8B030D-6E8A-4147-A177-3AD203B41FA5}">
                      <a16:colId xmlns:a16="http://schemas.microsoft.com/office/drawing/2014/main" val="1943309387"/>
                    </a:ext>
                  </a:extLst>
                </a:gridCol>
                <a:gridCol w="3855568">
                  <a:extLst>
                    <a:ext uri="{9D8B030D-6E8A-4147-A177-3AD203B41FA5}">
                      <a16:colId xmlns:a16="http://schemas.microsoft.com/office/drawing/2014/main" val="1630140587"/>
                    </a:ext>
                  </a:extLst>
                </a:gridCol>
              </a:tblGrid>
              <a:tr h="396693">
                <a:tc>
                  <a:txBody>
                    <a:bodyPr/>
                    <a:lstStyle/>
                    <a:p>
                      <a:pPr marL="0" algn="l" defTabSz="1008126" rtl="0" eaLnBrk="1" latinLnBrk="0" hangingPunct="1"/>
                      <a:r>
                        <a:rPr lang="en-GB" sz="1200" b="1" kern="1200" dirty="0">
                          <a:solidFill>
                            <a:schemeClr val="bg1"/>
                          </a:solidFill>
                          <a:latin typeface="Poppins Light" panose="00000400000000000000" pitchFamily="2" charset="0"/>
                          <a:ea typeface="+mn-ea"/>
                          <a:cs typeface="Poppins Light" panose="00000400000000000000" pitchFamily="2" charset="0"/>
                        </a:rPr>
                        <a:t>Ratio</a:t>
                      </a:r>
                    </a:p>
                  </a:txBody>
                  <a:tcPr>
                    <a:solidFill>
                      <a:srgbClr val="04A9C6"/>
                    </a:solidFill>
                  </a:tcPr>
                </a:tc>
                <a:tc>
                  <a:txBody>
                    <a:bodyPr/>
                    <a:lstStyle/>
                    <a:p>
                      <a:pPr marL="0" algn="l" defTabSz="1008126" rtl="0" eaLnBrk="1" latinLnBrk="0" hangingPunct="1"/>
                      <a:r>
                        <a:rPr lang="en-GB" sz="1200" b="1" kern="1200" dirty="0">
                          <a:solidFill>
                            <a:schemeClr val="bg1"/>
                          </a:solidFill>
                          <a:latin typeface="Poppins Light" panose="00000400000000000000" pitchFamily="2" charset="0"/>
                          <a:ea typeface="+mn-ea"/>
                          <a:cs typeface="Poppins Light" panose="00000400000000000000" pitchFamily="2" charset="0"/>
                        </a:rPr>
                        <a:t>Description</a:t>
                      </a:r>
                    </a:p>
                  </a:txBody>
                  <a:tcPr>
                    <a:solidFill>
                      <a:srgbClr val="04A9C6"/>
                    </a:solidFill>
                  </a:tcPr>
                </a:tc>
                <a:extLst>
                  <a:ext uri="{0D108BD9-81ED-4DB2-BD59-A6C34878D82A}">
                    <a16:rowId xmlns:a16="http://schemas.microsoft.com/office/drawing/2014/main" val="1388724463"/>
                  </a:ext>
                </a:extLst>
              </a:tr>
              <a:tr h="889877">
                <a:tc>
                  <a:txBody>
                    <a:bodyPr/>
                    <a:lstStyle/>
                    <a:p>
                      <a:pPr marL="0" algn="l" defTabSz="1008126" rtl="0" eaLnBrk="1" latinLnBrk="0" hangingPunct="1"/>
                      <a:r>
                        <a:rPr lang="en-GB" sz="1200" kern="1200" dirty="0">
                          <a:solidFill>
                            <a:srgbClr val="242570"/>
                          </a:solidFill>
                          <a:latin typeface="Poppins Light" panose="00000400000000000000" pitchFamily="50" charset="0"/>
                          <a:ea typeface="+mn-ea"/>
                          <a:cs typeface="Poppins Light" panose="00000400000000000000" pitchFamily="50" charset="0"/>
                        </a:rPr>
                        <a:t>Operating &amp; </a:t>
                      </a:r>
                    </a:p>
                    <a:p>
                      <a:pPr marL="0" algn="l" defTabSz="1008126" rtl="0" eaLnBrk="1" latinLnBrk="0" hangingPunct="1"/>
                      <a:r>
                        <a:rPr lang="en-GB" sz="1200" kern="1200" dirty="0">
                          <a:solidFill>
                            <a:srgbClr val="242570"/>
                          </a:solidFill>
                          <a:latin typeface="Poppins Light" panose="00000400000000000000" pitchFamily="50" charset="0"/>
                          <a:ea typeface="+mn-ea"/>
                          <a:cs typeface="Poppins Light" panose="00000400000000000000" pitchFamily="50" charset="0"/>
                        </a:rPr>
                        <a:t>Net Profitability</a:t>
                      </a:r>
                    </a:p>
                  </a:txBody>
                  <a:tcPr anchor="ctr"/>
                </a:tc>
                <a:tc>
                  <a:txBody>
                    <a:bodyPr/>
                    <a:lstStyle/>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The Accounts must show that the Agent made both an operating and net profit at the end of the applicable accounting period.</a:t>
                      </a:r>
                      <a:endParaRPr lang="en-GB" sz="12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1457770259"/>
                  </a:ext>
                </a:extLst>
              </a:tr>
              <a:tr h="729608">
                <a:tc>
                  <a:txBody>
                    <a:bodyPr/>
                    <a:lstStyle/>
                    <a:p>
                      <a:pPr marL="0" algn="l" defTabSz="1008126" rtl="0" eaLnBrk="1" latinLnBrk="0" hangingPunct="1"/>
                      <a:r>
                        <a:rPr lang="en-GB" sz="1200" kern="1200" dirty="0">
                          <a:solidFill>
                            <a:srgbClr val="242570"/>
                          </a:solidFill>
                          <a:latin typeface="Poppins Light" panose="00000400000000000000" pitchFamily="50" charset="0"/>
                          <a:ea typeface="+mn-ea"/>
                          <a:cs typeface="Poppins Light" panose="00000400000000000000" pitchFamily="50" charset="0"/>
                        </a:rPr>
                        <a:t>Net Equity</a:t>
                      </a:r>
                    </a:p>
                  </a:txBody>
                  <a:tcPr anchor="ctr"/>
                </a:tc>
                <a:tc>
                  <a:txBody>
                    <a:bodyPr/>
                    <a:lstStyle/>
                    <a:p>
                      <a:pPr marL="0" algn="ctr" defTabSz="1008126" rtl="0" eaLnBrk="1" latinLnBrk="0" hangingPunct="1"/>
                      <a:r>
                        <a:rPr lang="en-GB" sz="1200" kern="1200" dirty="0">
                          <a:solidFill>
                            <a:srgbClr val="242570"/>
                          </a:solidFill>
                          <a:latin typeface="Poppins Light" panose="00000400000000000000" pitchFamily="50" charset="0"/>
                          <a:ea typeface="+mn-ea"/>
                          <a:cs typeface="Poppins Light" panose="00000400000000000000" pitchFamily="50" charset="0"/>
                        </a:rPr>
                        <a:t>Net equity must be greater than zero. </a:t>
                      </a:r>
                    </a:p>
                  </a:txBody>
                  <a:tcPr anchor="ctr"/>
                </a:tc>
                <a:extLst>
                  <a:ext uri="{0D108BD9-81ED-4DB2-BD59-A6C34878D82A}">
                    <a16:rowId xmlns:a16="http://schemas.microsoft.com/office/drawing/2014/main" val="3744124514"/>
                  </a:ext>
                </a:extLst>
              </a:tr>
              <a:tr h="1272075">
                <a:tc>
                  <a:txBody>
                    <a:bodyPr/>
                    <a:lstStyle/>
                    <a:p>
                      <a:pPr marL="0" algn="l" defTabSz="1008126" rtl="0" eaLnBrk="1" latinLnBrk="0" hangingPunct="1"/>
                      <a:r>
                        <a:rPr lang="fr-FR" sz="1200" kern="1200" dirty="0">
                          <a:solidFill>
                            <a:srgbClr val="242570"/>
                          </a:solidFill>
                          <a:latin typeface="Poppins Light" panose="00000400000000000000" pitchFamily="50" charset="0"/>
                          <a:ea typeface="+mn-ea"/>
                          <a:cs typeface="Poppins Light" panose="00000400000000000000" pitchFamily="50" charset="0"/>
                        </a:rPr>
                        <a:t>Quick Ratio </a:t>
                      </a:r>
                    </a:p>
                  </a:txBody>
                  <a:tcPr anchor="ctr"/>
                </a:tc>
                <a:tc>
                  <a:txBody>
                    <a:bodyPr/>
                    <a:lstStyle/>
                    <a:p>
                      <a:pPr marL="0" algn="ctr" defTabSz="1008126" rtl="0" eaLnBrk="1" latinLnBrk="0" hangingPunct="1"/>
                      <a:endParaRPr lang="en-US" sz="1200"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Cash &amp; Cash Equivalents + </a:t>
                      </a: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Trade Debtors (excl. related parties)</a:t>
                      </a:r>
                    </a:p>
                    <a:p>
                      <a:pPr marL="0" algn="ctr" defTabSz="1008126" rtl="0" eaLnBrk="1" latinLnBrk="0" hangingPunct="1"/>
                      <a:endParaRPr lang="en-US" sz="1200"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Trade creditors</a:t>
                      </a:r>
                    </a:p>
                    <a:p>
                      <a:pPr marL="0" algn="ctr" defTabSz="1008126" rtl="0" eaLnBrk="1" latinLnBrk="0" hangingPunct="1"/>
                      <a:endParaRPr lang="en-GB" sz="1200"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2085353240"/>
                  </a:ext>
                </a:extLst>
              </a:tr>
              <a:tr h="1285378">
                <a:tc>
                  <a:txBody>
                    <a:bodyPr/>
                    <a:lstStyle/>
                    <a:p>
                      <a:pPr marL="0" algn="l" defTabSz="1008126" rtl="0" eaLnBrk="1" latinLnBrk="0" hangingPunct="1"/>
                      <a:r>
                        <a:rPr lang="fr-FR" sz="1200" kern="1200" dirty="0">
                          <a:solidFill>
                            <a:srgbClr val="242570"/>
                          </a:solidFill>
                          <a:latin typeface="Poppins Light" panose="00000400000000000000" pitchFamily="50" charset="0"/>
                          <a:ea typeface="+mn-ea"/>
                          <a:cs typeface="Poppins Light" panose="00000400000000000000" pitchFamily="50" charset="0"/>
                        </a:rPr>
                        <a:t>Cash Cover Ratio</a:t>
                      </a:r>
                    </a:p>
                  </a:txBody>
                  <a:tcPr anchor="ctr"/>
                </a:tc>
                <a:tc>
                  <a:txBody>
                    <a:bodyPr/>
                    <a:lstStyle/>
                    <a:p>
                      <a:pPr marL="0" algn="l" defTabSz="1008126" rtl="0" eaLnBrk="1" latinLnBrk="0" hangingPunct="1"/>
                      <a:endParaRPr lang="en-GB" sz="1100"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Cash &amp; Cash Equivalents </a:t>
                      </a: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(incl undrawn Overdraft/RCF capacity*)</a:t>
                      </a:r>
                    </a:p>
                    <a:p>
                      <a:pPr marL="0" algn="ctr" defTabSz="1008126" rtl="0" eaLnBrk="1" latinLnBrk="0" hangingPunct="1"/>
                      <a:endParaRPr lang="en-US" sz="1200"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BSP Outstanding Cash Sales </a:t>
                      </a: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at Financial Year End*</a:t>
                      </a:r>
                    </a:p>
                    <a:p>
                      <a:pPr marL="0" algn="ctr" defTabSz="1008126" rtl="0" eaLnBrk="1" latinLnBrk="0" hangingPunct="1"/>
                      <a:r>
                        <a:rPr lang="en-US" sz="1200" kern="1200" dirty="0">
                          <a:solidFill>
                            <a:srgbClr val="242570"/>
                          </a:solidFill>
                          <a:latin typeface="Poppins Light" panose="00000400000000000000" pitchFamily="50" charset="0"/>
                          <a:ea typeface="+mn-ea"/>
                          <a:cs typeface="Poppins Light" panose="00000400000000000000" pitchFamily="50" charset="0"/>
                        </a:rPr>
                        <a:t> </a:t>
                      </a:r>
                      <a:endParaRPr lang="en-GB" sz="1600" dirty="0"/>
                    </a:p>
                  </a:txBody>
                  <a:tcPr anchor="ctr"/>
                </a:tc>
                <a:extLst>
                  <a:ext uri="{0D108BD9-81ED-4DB2-BD59-A6C34878D82A}">
                    <a16:rowId xmlns:a16="http://schemas.microsoft.com/office/drawing/2014/main" val="3407462935"/>
                  </a:ext>
                </a:extLst>
              </a:tr>
            </a:tbl>
          </a:graphicData>
        </a:graphic>
      </p:graphicFrame>
      <p:cxnSp>
        <p:nvCxnSpPr>
          <p:cNvPr id="51" name="Straight Connector 50">
            <a:extLst>
              <a:ext uri="{FF2B5EF4-FFF2-40B4-BE49-F238E27FC236}">
                <a16:creationId xmlns:a16="http://schemas.microsoft.com/office/drawing/2014/main" id="{0BDE9623-5BC7-3D3F-A6A4-21126DDE3F3C}"/>
              </a:ext>
            </a:extLst>
          </p:cNvPr>
          <p:cNvCxnSpPr>
            <a:cxnSpLocks/>
          </p:cNvCxnSpPr>
          <p:nvPr/>
        </p:nvCxnSpPr>
        <p:spPr>
          <a:xfrm>
            <a:off x="2668980" y="4563337"/>
            <a:ext cx="3399418" cy="0"/>
          </a:xfrm>
          <a:prstGeom prst="line">
            <a:avLst/>
          </a:prstGeom>
          <a:ln w="19050">
            <a:solidFill>
              <a:srgbClr val="1C1D58"/>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E32B8-05C3-05B8-3E20-DC76FF45BC1E}"/>
              </a:ext>
            </a:extLst>
          </p:cNvPr>
          <p:cNvCxnSpPr>
            <a:cxnSpLocks/>
          </p:cNvCxnSpPr>
          <p:nvPr/>
        </p:nvCxnSpPr>
        <p:spPr>
          <a:xfrm>
            <a:off x="2589907" y="5791408"/>
            <a:ext cx="3657451" cy="0"/>
          </a:xfrm>
          <a:prstGeom prst="line">
            <a:avLst/>
          </a:prstGeom>
          <a:ln w="19050">
            <a:solidFill>
              <a:srgbClr val="1C1D58"/>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DBDF1958-241B-A4DC-B29D-EDA2F8FE6300}"/>
              </a:ext>
            </a:extLst>
          </p:cNvPr>
          <p:cNvSpPr txBox="1"/>
          <p:nvPr/>
        </p:nvSpPr>
        <p:spPr>
          <a:xfrm>
            <a:off x="6694346" y="2381361"/>
            <a:ext cx="3558987" cy="3539430"/>
          </a:xfrm>
          <a:prstGeom prst="rect">
            <a:avLst/>
          </a:prstGeom>
          <a:noFill/>
        </p:spPr>
        <p:txBody>
          <a:bodyPr wrap="square" lIns="0" tIns="0" rIns="0" bIns="0" rtlCol="0">
            <a:spAutoFit/>
          </a:bodyPr>
          <a:lstStyle/>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Negative profitability and/or negative equity will result in a Financial Security requirement. </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IATA has also announced that it intends to retain the elevated quick and cash cover ratios that were imposed following the COVID-19 pandemic. </a:t>
            </a:r>
          </a:p>
          <a:p>
            <a:pPr marL="285750" indent="-285750">
              <a:spcAft>
                <a:spcPts val="600"/>
              </a:spcAft>
              <a:buFont typeface="Wingdings" panose="05000000000000000000" pitchFamily="2" charset="2"/>
              <a:buChar char="ü"/>
            </a:pPr>
            <a:endParaRPr lang="en-US" sz="1400" dirty="0">
              <a:solidFill>
                <a:srgbClr val="242570"/>
              </a:solidFill>
              <a:latin typeface="Poppins Light" panose="00000400000000000000" pitchFamily="50" charset="0"/>
              <a:cs typeface="Poppins Light" panose="00000400000000000000" pitchFamily="50" charset="0"/>
            </a:endParaRPr>
          </a:p>
          <a:p>
            <a:pPr marL="285750" indent="-285750">
              <a:spcAft>
                <a:spcPts val="600"/>
              </a:spcAft>
              <a:buFont typeface="Wingdings" panose="05000000000000000000" pitchFamily="2" charset="2"/>
              <a:buChar char="ü"/>
            </a:pPr>
            <a:r>
              <a:rPr lang="en-US" sz="1400" dirty="0">
                <a:solidFill>
                  <a:srgbClr val="242570"/>
                </a:solidFill>
                <a:latin typeface="Poppins Light" panose="00000400000000000000" pitchFamily="50" charset="0"/>
                <a:cs typeface="Poppins Light" panose="00000400000000000000" pitchFamily="50" charset="0"/>
              </a:rPr>
              <a:t>IATA believes this will ensure that Agent’s take appropriate steps to strengthen their balance sheets, thereby reducing the risk of non-payment of BSP sales.</a:t>
            </a:r>
          </a:p>
        </p:txBody>
      </p:sp>
      <p:grpSp>
        <p:nvGrpSpPr>
          <p:cNvPr id="54" name="Group 53">
            <a:extLst>
              <a:ext uri="{FF2B5EF4-FFF2-40B4-BE49-F238E27FC236}">
                <a16:creationId xmlns:a16="http://schemas.microsoft.com/office/drawing/2014/main" id="{0C3A5951-2295-F040-6B5D-E9F0660472AC}"/>
              </a:ext>
            </a:extLst>
          </p:cNvPr>
          <p:cNvGrpSpPr/>
          <p:nvPr/>
        </p:nvGrpSpPr>
        <p:grpSpPr>
          <a:xfrm>
            <a:off x="838755" y="6537899"/>
            <a:ext cx="5229643" cy="334201"/>
            <a:chOff x="1168517" y="6251539"/>
            <a:chExt cx="8590671" cy="653585"/>
          </a:xfrm>
        </p:grpSpPr>
        <p:sp>
          <p:nvSpPr>
            <p:cNvPr id="50" name="TextBox 49">
              <a:extLst>
                <a:ext uri="{FF2B5EF4-FFF2-40B4-BE49-F238E27FC236}">
                  <a16:creationId xmlns:a16="http://schemas.microsoft.com/office/drawing/2014/main" id="{2922B57F-17EC-5436-45D7-ED4BEF6BAC27}"/>
                </a:ext>
              </a:extLst>
            </p:cNvPr>
            <p:cNvSpPr txBox="1"/>
            <p:nvPr/>
          </p:nvSpPr>
          <p:spPr>
            <a:xfrm>
              <a:off x="1574637" y="6251539"/>
              <a:ext cx="8184551" cy="653585"/>
            </a:xfrm>
            <a:prstGeom prst="rect">
              <a:avLst/>
            </a:prstGeom>
            <a:noFill/>
          </p:spPr>
          <p:txBody>
            <a:bodyPr wrap="square" lIns="0" tIns="0" rIns="0" bIns="0" numCol="1" spcCol="360000" rtlCol="0">
              <a:noAutofit/>
            </a:bodyPr>
            <a:lstStyle/>
            <a:p>
              <a:pPr>
                <a:spcBef>
                  <a:spcPts val="600"/>
                </a:spcBef>
                <a:spcAft>
                  <a:spcPts val="600"/>
                </a:spcAft>
              </a:pPr>
              <a:r>
                <a:rPr lang="en-GB" sz="1050" i="1" dirty="0">
                  <a:solidFill>
                    <a:srgbClr val="242570"/>
                  </a:solidFill>
                  <a:latin typeface="Poppins Light" panose="00000400000000000000" pitchFamily="50" charset="0"/>
                  <a:cs typeface="Poppins Light" panose="00000400000000000000" pitchFamily="50" charset="0"/>
                </a:rPr>
                <a:t>The same points stated on Slide 3 regarding undrawn Overdraft/RCF and BSP disclosures in the accounts also apply here.</a:t>
              </a: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2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p:txBody>
        </p:sp>
        <p:sp>
          <p:nvSpPr>
            <p:cNvPr id="52" name="TextBox 51">
              <a:extLst>
                <a:ext uri="{FF2B5EF4-FFF2-40B4-BE49-F238E27FC236}">
                  <a16:creationId xmlns:a16="http://schemas.microsoft.com/office/drawing/2014/main" id="{8D027B3E-2373-8093-8739-1556DFE87C0E}"/>
                </a:ext>
              </a:extLst>
            </p:cNvPr>
            <p:cNvSpPr txBox="1"/>
            <p:nvPr/>
          </p:nvSpPr>
          <p:spPr>
            <a:xfrm>
              <a:off x="1168517" y="6256270"/>
              <a:ext cx="444678" cy="178633"/>
            </a:xfrm>
            <a:prstGeom prst="rect">
              <a:avLst/>
            </a:prstGeom>
            <a:noFill/>
          </p:spPr>
          <p:txBody>
            <a:bodyPr wrap="square" lIns="0" tIns="0" rIns="0" bIns="0" numCol="1" spcCol="360000" rtlCol="0">
              <a:noAutofit/>
            </a:bodyPr>
            <a:lstStyle/>
            <a:p>
              <a:pPr algn="ctr">
                <a:spcBef>
                  <a:spcPts val="600"/>
                </a:spcBef>
                <a:spcAft>
                  <a:spcPts val="600"/>
                </a:spcAft>
              </a:pPr>
              <a:r>
                <a:rPr lang="en-GB" sz="1600" i="1" dirty="0">
                  <a:solidFill>
                    <a:srgbClr val="242570"/>
                  </a:solidFill>
                  <a:latin typeface="Poppins Light" panose="00000400000000000000" pitchFamily="50" charset="0"/>
                  <a:cs typeface="Poppins Light" panose="00000400000000000000" pitchFamily="50" charset="0"/>
                </a:rPr>
                <a:t>*</a:t>
              </a:r>
              <a:endParaRPr lang="en-GB" sz="1100" i="1"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i="1"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i="1"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1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2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endParaRPr lang="en-GB" sz="1200" dirty="0">
                <a:solidFill>
                  <a:srgbClr val="242570"/>
                </a:solidFill>
                <a:latin typeface="Poppins Light" panose="00000400000000000000" pitchFamily="50" charset="0"/>
                <a:cs typeface="Poppins Light" panose="00000400000000000000" pitchFamily="50" charset="0"/>
              </a:endParaRPr>
            </a:p>
            <a:p>
              <a:pPr marL="171450" indent="-171450">
                <a:spcBef>
                  <a:spcPts val="600"/>
                </a:spcBef>
                <a:spcAft>
                  <a:spcPts val="600"/>
                </a:spcAft>
                <a:buFont typeface="Arial" panose="020B0604020202020204" pitchFamily="34" charset="0"/>
                <a:buChar char="•"/>
              </a:pPr>
              <a:r>
                <a:rPr lang="en-GB" sz="1200" dirty="0">
                  <a:solidFill>
                    <a:srgbClr val="242570"/>
                  </a:solidFill>
                  <a:latin typeface="Poppins Light" panose="00000400000000000000" pitchFamily="50" charset="0"/>
                  <a:cs typeface="Poppins Light" panose="00000400000000000000" pitchFamily="50" charset="0"/>
                </a:rPr>
                <a:t>1</a:t>
              </a:r>
            </a:p>
          </p:txBody>
        </p:sp>
      </p:grpSp>
    </p:spTree>
    <p:custDataLst>
      <p:tags r:id="rId1"/>
    </p:custDataLst>
    <p:extLst>
      <p:ext uri="{BB962C8B-B14F-4D97-AF65-F5344CB8AC3E}">
        <p14:creationId xmlns:p14="http://schemas.microsoft.com/office/powerpoint/2010/main" val="275891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01444" y="609447"/>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IATA Financial Security Formula</a:t>
            </a:r>
          </a:p>
        </p:txBody>
      </p:sp>
      <p:sp>
        <p:nvSpPr>
          <p:cNvPr id="62" name="TextBox 61">
            <a:extLst>
              <a:ext uri="{FF2B5EF4-FFF2-40B4-BE49-F238E27FC236}">
                <a16:creationId xmlns:a16="http://schemas.microsoft.com/office/drawing/2014/main" id="{38B707FA-0256-4AF9-AC72-C52D234787C0}"/>
              </a:ext>
            </a:extLst>
          </p:cNvPr>
          <p:cNvSpPr txBox="1"/>
          <p:nvPr/>
        </p:nvSpPr>
        <p:spPr>
          <a:xfrm>
            <a:off x="801445" y="1040334"/>
            <a:ext cx="9073579" cy="569387"/>
          </a:xfrm>
          <a:prstGeom prst="rect">
            <a:avLst/>
          </a:prstGeom>
          <a:noFill/>
        </p:spPr>
        <p:txBody>
          <a:bodyPr wrap="square" lIns="0" tIns="0" rIns="0" bIns="0" numCol="1" spcCol="360000" rtlCol="0">
            <a:noAutofit/>
          </a:bodyPr>
          <a:lstStyle/>
          <a:p>
            <a:pPr>
              <a:spcBef>
                <a:spcPts val="600"/>
              </a:spcBef>
              <a:spcAft>
                <a:spcPts val="600"/>
              </a:spcAft>
            </a:pPr>
            <a:r>
              <a:rPr lang="en-US" dirty="0">
                <a:solidFill>
                  <a:srgbClr val="242570"/>
                </a:solidFill>
                <a:latin typeface="Poppins Light" panose="00000400000000000000" pitchFamily="50" charset="0"/>
                <a:cs typeface="Poppins Light" panose="00000400000000000000" pitchFamily="50" charset="0"/>
              </a:rPr>
              <a:t>Where an Agent fails the financial criteria, IATA uses a specific formula to calculate its Financial Security requirement.</a:t>
            </a:r>
            <a:endParaRPr lang="en-US" dirty="0">
              <a:solidFill>
                <a:srgbClr val="FF0000"/>
              </a:solidFill>
              <a:latin typeface="Poppins Light" panose="00000400000000000000" pitchFamily="50" charset="0"/>
              <a:cs typeface="Poppins Light" panose="00000400000000000000" pitchFamily="50" charset="0"/>
            </a:endParaRPr>
          </a:p>
        </p:txBody>
      </p:sp>
      <p:sp>
        <p:nvSpPr>
          <p:cNvPr id="12" name="TextBox 11">
            <a:extLst>
              <a:ext uri="{FF2B5EF4-FFF2-40B4-BE49-F238E27FC236}">
                <a16:creationId xmlns:a16="http://schemas.microsoft.com/office/drawing/2014/main" id="{246E8463-E31C-A90B-E3EB-E8C5FCEDBE55}"/>
              </a:ext>
            </a:extLst>
          </p:cNvPr>
          <p:cNvSpPr txBox="1"/>
          <p:nvPr/>
        </p:nvSpPr>
        <p:spPr>
          <a:xfrm>
            <a:off x="801444" y="1947646"/>
            <a:ext cx="4365980" cy="317089"/>
          </a:xfrm>
          <a:prstGeom prst="rect">
            <a:avLst/>
          </a:prstGeom>
          <a:noFill/>
        </p:spPr>
        <p:txBody>
          <a:bodyPr wrap="square" lIns="0" tIns="0" rIns="0" bIns="0" numCol="1" spcCol="360000" rtlCol="0">
            <a:noAutofit/>
          </a:bodyPr>
          <a:lstStyle/>
          <a:p>
            <a:pPr>
              <a:spcBef>
                <a:spcPts val="600"/>
              </a:spcBef>
              <a:spcAft>
                <a:spcPts val="600"/>
              </a:spcAft>
            </a:pPr>
            <a:r>
              <a:rPr lang="en-US" dirty="0">
                <a:solidFill>
                  <a:srgbClr val="242570"/>
                </a:solidFill>
                <a:latin typeface="Poppins Light" panose="00000400000000000000" pitchFamily="50" charset="0"/>
                <a:cs typeface="Poppins Light" panose="00000400000000000000" pitchFamily="50" charset="0"/>
              </a:rPr>
              <a:t>The Formula: </a:t>
            </a:r>
            <a:endParaRPr lang="en-US" dirty="0">
              <a:solidFill>
                <a:srgbClr val="FF0000"/>
              </a:solidFill>
              <a:latin typeface="Poppins Light" panose="00000400000000000000" pitchFamily="50" charset="0"/>
              <a:cs typeface="Poppins Light" panose="00000400000000000000" pitchFamily="50" charset="0"/>
            </a:endParaRPr>
          </a:p>
        </p:txBody>
      </p:sp>
      <p:grpSp>
        <p:nvGrpSpPr>
          <p:cNvPr id="66" name="Group 65">
            <a:extLst>
              <a:ext uri="{FF2B5EF4-FFF2-40B4-BE49-F238E27FC236}">
                <a16:creationId xmlns:a16="http://schemas.microsoft.com/office/drawing/2014/main" id="{572020BC-F421-BF2E-3104-63240F5B5C01}"/>
              </a:ext>
            </a:extLst>
          </p:cNvPr>
          <p:cNvGrpSpPr/>
          <p:nvPr/>
        </p:nvGrpSpPr>
        <p:grpSpPr>
          <a:xfrm>
            <a:off x="750856" y="2290797"/>
            <a:ext cx="9889257" cy="1764001"/>
            <a:chOff x="291459" y="2515550"/>
            <a:chExt cx="9889257" cy="1764001"/>
          </a:xfrm>
        </p:grpSpPr>
        <p:grpSp>
          <p:nvGrpSpPr>
            <p:cNvPr id="63" name="Group 62">
              <a:extLst>
                <a:ext uri="{FF2B5EF4-FFF2-40B4-BE49-F238E27FC236}">
                  <a16:creationId xmlns:a16="http://schemas.microsoft.com/office/drawing/2014/main" id="{62D24FA6-1A44-02FD-8A6C-CE1273C414BA}"/>
                </a:ext>
              </a:extLst>
            </p:cNvPr>
            <p:cNvGrpSpPr/>
            <p:nvPr/>
          </p:nvGrpSpPr>
          <p:grpSpPr>
            <a:xfrm>
              <a:off x="291459" y="2515550"/>
              <a:ext cx="6827798" cy="1661399"/>
              <a:chOff x="628916" y="2293223"/>
              <a:chExt cx="7818398" cy="1661399"/>
            </a:xfrm>
          </p:grpSpPr>
          <p:sp>
            <p:nvSpPr>
              <p:cNvPr id="13" name="Rectangle 12">
                <a:extLst>
                  <a:ext uri="{FF2B5EF4-FFF2-40B4-BE49-F238E27FC236}">
                    <a16:creationId xmlns:a16="http://schemas.microsoft.com/office/drawing/2014/main" id="{C4089BAA-A0F2-AFB9-2E5D-9D88F0ADD4F4}"/>
                  </a:ext>
                </a:extLst>
              </p:cNvPr>
              <p:cNvSpPr/>
              <p:nvPr/>
            </p:nvSpPr>
            <p:spPr>
              <a:xfrm>
                <a:off x="628916" y="2293223"/>
                <a:ext cx="7524484" cy="923330"/>
              </a:xfrm>
              <a:prstGeom prst="rect">
                <a:avLst/>
              </a:prstGeom>
              <a:noFill/>
            </p:spPr>
            <p:txBody>
              <a:bodyPr wrap="square" lIns="91440" tIns="45720" rIns="91440" bIns="45720">
                <a:spAutoFit/>
              </a:bodyPr>
              <a:lstStyle/>
              <a:p>
                <a:pPr algn="ctr"/>
                <a:r>
                  <a:rPr lang="en-US"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rPr>
                  <a:t>“Days’ Sales at Risk” </a:t>
                </a:r>
              </a:p>
              <a:p>
                <a:pPr algn="ctr"/>
                <a:r>
                  <a:rPr lang="en-US" dirty="0">
                    <a:ln w="0"/>
                    <a:effectLst>
                      <a:outerShdw blurRad="38100" dist="25400" dir="5400000" algn="ctr" rotWithShape="0">
                        <a:srgbClr val="6E747A">
                          <a:alpha val="43000"/>
                        </a:srgbClr>
                      </a:outerShdw>
                    </a:effectLst>
                    <a:latin typeface="Poppins SemiBold" panose="02000000000000000000" pitchFamily="2" charset="0"/>
                  </a:rPr>
                  <a:t>x</a:t>
                </a:r>
                <a:r>
                  <a:rPr lang="en-US"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rPr>
                  <a:t> </a:t>
                </a:r>
              </a:p>
              <a:p>
                <a:pPr algn="ctr"/>
                <a:r>
                  <a:rPr lang="en-US" dirty="0">
                    <a:ln w="0"/>
                    <a:solidFill>
                      <a:schemeClr val="accent5">
                        <a:lumMod val="75000"/>
                      </a:schemeClr>
                    </a:solidFill>
                    <a:effectLst>
                      <a:outerShdw blurRad="38100" dist="25400" dir="5400000" algn="ctr" rotWithShape="0">
                        <a:srgbClr val="6E747A">
                          <a:alpha val="43000"/>
                        </a:srgbClr>
                      </a:outerShdw>
                    </a:effectLst>
                    <a:latin typeface="Poppins SemiBold" panose="02000000000000000000" pitchFamily="2" charset="0"/>
                  </a:rPr>
                  <a:t>BSP Cash Turnover in applicable 3-month period</a:t>
                </a:r>
                <a:endParaRPr lang="en-GB" dirty="0">
                  <a:ln w="0"/>
                  <a:solidFill>
                    <a:schemeClr val="accent5">
                      <a:lumMod val="75000"/>
                    </a:schemeClr>
                  </a:solidFill>
                  <a:effectLst>
                    <a:outerShdw blurRad="38100" dist="25400" dir="5400000" algn="ctr" rotWithShape="0">
                      <a:srgbClr val="6E747A">
                        <a:alpha val="43000"/>
                      </a:srgbClr>
                    </a:outerShdw>
                  </a:effectLst>
                </a:endParaRPr>
              </a:p>
            </p:txBody>
          </p:sp>
          <p:cxnSp>
            <p:nvCxnSpPr>
              <p:cNvPr id="52" name="Straight Connector 51">
                <a:extLst>
                  <a:ext uri="{FF2B5EF4-FFF2-40B4-BE49-F238E27FC236}">
                    <a16:creationId xmlns:a16="http://schemas.microsoft.com/office/drawing/2014/main" id="{DAF91ABE-26FE-578E-FD93-F737CC33158E}"/>
                  </a:ext>
                </a:extLst>
              </p:cNvPr>
              <p:cNvCxnSpPr>
                <a:cxnSpLocks/>
              </p:cNvCxnSpPr>
              <p:nvPr/>
            </p:nvCxnSpPr>
            <p:spPr>
              <a:xfrm>
                <a:off x="893200" y="3386840"/>
                <a:ext cx="755411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B3DA703-1F74-48F9-20A2-C1C5CEE26C92}"/>
                  </a:ext>
                </a:extLst>
              </p:cNvPr>
              <p:cNvSpPr/>
              <p:nvPr/>
            </p:nvSpPr>
            <p:spPr>
              <a:xfrm>
                <a:off x="2282722" y="3585290"/>
                <a:ext cx="4216870" cy="369332"/>
              </a:xfrm>
              <a:prstGeom prst="rect">
                <a:avLst/>
              </a:prstGeom>
              <a:noFill/>
            </p:spPr>
            <p:txBody>
              <a:bodyPr wrap="square" lIns="91440" tIns="45720" rIns="91440" bIns="45720">
                <a:spAutoFit/>
              </a:bodyPr>
              <a:lstStyle/>
              <a:p>
                <a:pPr algn="ctr"/>
                <a:r>
                  <a:rPr lang="en-US" dirty="0">
                    <a:ln w="0"/>
                    <a:solidFill>
                      <a:srgbClr val="00A8CA"/>
                    </a:solidFill>
                    <a:effectLst>
                      <a:outerShdw blurRad="38100" dist="25400" dir="5400000" algn="ctr" rotWithShape="0">
                        <a:srgbClr val="6E747A">
                          <a:alpha val="43000"/>
                        </a:srgbClr>
                      </a:outerShdw>
                    </a:effectLst>
                    <a:latin typeface="Poppins SemiBold" panose="02000000000000000000" pitchFamily="2" charset="0"/>
                  </a:rPr>
                  <a:t>90 days</a:t>
                </a:r>
                <a:endParaRPr lang="en-GB" dirty="0">
                  <a:ln w="0"/>
                  <a:solidFill>
                    <a:srgbClr val="00A8CA"/>
                  </a:solidFill>
                  <a:effectLst>
                    <a:outerShdw blurRad="38100" dist="25400" dir="5400000" algn="ctr" rotWithShape="0">
                      <a:srgbClr val="6E747A">
                        <a:alpha val="43000"/>
                      </a:srgbClr>
                    </a:outerShdw>
                  </a:effectLst>
                </a:endParaRPr>
              </a:p>
            </p:txBody>
          </p:sp>
        </p:grpSp>
        <p:sp>
          <p:nvSpPr>
            <p:cNvPr id="64" name="Rectangle 63">
              <a:extLst>
                <a:ext uri="{FF2B5EF4-FFF2-40B4-BE49-F238E27FC236}">
                  <a16:creationId xmlns:a16="http://schemas.microsoft.com/office/drawing/2014/main" id="{5A9DE736-E1EE-4A7B-2E3A-798C38DD9A22}"/>
                </a:ext>
              </a:extLst>
            </p:cNvPr>
            <p:cNvSpPr/>
            <p:nvPr/>
          </p:nvSpPr>
          <p:spPr>
            <a:xfrm>
              <a:off x="7206343" y="3267990"/>
              <a:ext cx="590600" cy="769441"/>
            </a:xfrm>
            <a:prstGeom prst="rect">
              <a:avLst/>
            </a:prstGeom>
            <a:noFill/>
          </p:spPr>
          <p:txBody>
            <a:bodyPr wrap="square" lIns="91440" tIns="45720" rIns="91440" bIns="45720">
              <a:spAutoFit/>
            </a:bodyPr>
            <a:lstStyle/>
            <a:p>
              <a:pPr algn="ctr"/>
              <a:r>
                <a:rPr lang="en-US" sz="4400" dirty="0">
                  <a:ln w="0"/>
                  <a:solidFill>
                    <a:srgbClr val="00A8CA"/>
                  </a:solidFill>
                  <a:effectLst>
                    <a:outerShdw blurRad="38100" dist="25400" dir="5400000" algn="ctr" rotWithShape="0">
                      <a:srgbClr val="6E747A">
                        <a:alpha val="43000"/>
                      </a:srgbClr>
                    </a:outerShdw>
                  </a:effectLst>
                  <a:latin typeface="Poppins SemiBold" panose="02000000000000000000" pitchFamily="2" charset="0"/>
                </a:rPr>
                <a:t>=</a:t>
              </a:r>
              <a:endParaRPr lang="en-GB" sz="4400" dirty="0">
                <a:ln w="0"/>
                <a:solidFill>
                  <a:srgbClr val="00A8CA"/>
                </a:solidFill>
                <a:effectLst>
                  <a:outerShdw blurRad="38100" dist="25400" dir="5400000" algn="ctr" rotWithShape="0">
                    <a:srgbClr val="6E747A">
                      <a:alpha val="43000"/>
                    </a:srgbClr>
                  </a:outerShdw>
                </a:effectLst>
              </a:endParaRPr>
            </a:p>
          </p:txBody>
        </p:sp>
        <p:sp>
          <p:nvSpPr>
            <p:cNvPr id="65" name="Rectangle 64">
              <a:extLst>
                <a:ext uri="{FF2B5EF4-FFF2-40B4-BE49-F238E27FC236}">
                  <a16:creationId xmlns:a16="http://schemas.microsoft.com/office/drawing/2014/main" id="{42167250-DD72-3FE9-9C32-2B54A459CA26}"/>
                </a:ext>
              </a:extLst>
            </p:cNvPr>
            <p:cNvSpPr/>
            <p:nvPr/>
          </p:nvSpPr>
          <p:spPr>
            <a:xfrm>
              <a:off x="7371345" y="3140778"/>
              <a:ext cx="2809371" cy="1138773"/>
            </a:xfrm>
            <a:prstGeom prst="rect">
              <a:avLst/>
            </a:prstGeom>
            <a:noFill/>
          </p:spPr>
          <p:txBody>
            <a:bodyPr wrap="square" lIns="91440" tIns="45720" rIns="91440" bIns="45720">
              <a:spAutoFit/>
            </a:bodyPr>
            <a:lstStyle/>
            <a:p>
              <a:pPr algn="ctr"/>
              <a:r>
                <a:rPr lang="en-US" dirty="0">
                  <a:ln w="0"/>
                  <a:solidFill>
                    <a:srgbClr val="00B050"/>
                  </a:solidFill>
                  <a:effectLst>
                    <a:outerShdw blurRad="38100" dist="25400" dir="5400000" algn="ctr" rotWithShape="0">
                      <a:srgbClr val="6E747A">
                        <a:alpha val="43000"/>
                      </a:srgbClr>
                    </a:outerShdw>
                  </a:effectLst>
                  <a:latin typeface="Poppins SemiBold" panose="02000000000000000000" pitchFamily="2" charset="0"/>
                </a:rPr>
                <a:t>IATA </a:t>
              </a:r>
            </a:p>
            <a:p>
              <a:pPr algn="ctr"/>
              <a:r>
                <a:rPr lang="en-US" dirty="0">
                  <a:ln w="0"/>
                  <a:solidFill>
                    <a:srgbClr val="00B050"/>
                  </a:solidFill>
                  <a:effectLst>
                    <a:outerShdw blurRad="38100" dist="25400" dir="5400000" algn="ctr" rotWithShape="0">
                      <a:srgbClr val="6E747A">
                        <a:alpha val="43000"/>
                      </a:srgbClr>
                    </a:outerShdw>
                  </a:effectLst>
                  <a:latin typeface="Poppins SemiBold" panose="02000000000000000000" pitchFamily="2" charset="0"/>
                </a:rPr>
                <a:t>Financial </a:t>
              </a:r>
            </a:p>
            <a:p>
              <a:pPr algn="ctr"/>
              <a:r>
                <a:rPr lang="en-US" dirty="0">
                  <a:ln w="0"/>
                  <a:solidFill>
                    <a:srgbClr val="00B050"/>
                  </a:solidFill>
                  <a:effectLst>
                    <a:outerShdw blurRad="38100" dist="25400" dir="5400000" algn="ctr" rotWithShape="0">
                      <a:srgbClr val="6E747A">
                        <a:alpha val="43000"/>
                      </a:srgbClr>
                    </a:outerShdw>
                  </a:effectLst>
                  <a:latin typeface="Poppins SemiBold" panose="02000000000000000000" pitchFamily="2" charset="0"/>
                </a:rPr>
                <a:t>Security Value</a:t>
              </a:r>
            </a:p>
            <a:p>
              <a:pPr algn="ctr"/>
              <a:endParaRPr lang="en-GB" sz="1400" dirty="0">
                <a:ln w="0"/>
                <a:solidFill>
                  <a:srgbClr val="00A8CA"/>
                </a:solidFill>
                <a:effectLst>
                  <a:outerShdw blurRad="38100" dist="25400" dir="5400000" algn="ctr" rotWithShape="0">
                    <a:srgbClr val="6E747A">
                      <a:alpha val="43000"/>
                    </a:srgbClr>
                  </a:outerShdw>
                </a:effectLst>
              </a:endParaRPr>
            </a:p>
          </p:txBody>
        </p:sp>
      </p:grpSp>
      <p:sp>
        <p:nvSpPr>
          <p:cNvPr id="67" name="Rectangle 66">
            <a:extLst>
              <a:ext uri="{FF2B5EF4-FFF2-40B4-BE49-F238E27FC236}">
                <a16:creationId xmlns:a16="http://schemas.microsoft.com/office/drawing/2014/main" id="{EA827135-2E4A-B758-7C98-787013617AEA}"/>
              </a:ext>
            </a:extLst>
          </p:cNvPr>
          <p:cNvSpPr/>
          <p:nvPr/>
        </p:nvSpPr>
        <p:spPr>
          <a:xfrm>
            <a:off x="750857" y="5038552"/>
            <a:ext cx="9616185" cy="738664"/>
          </a:xfrm>
          <a:prstGeom prst="rect">
            <a:avLst/>
          </a:prstGeom>
          <a:noFill/>
        </p:spPr>
        <p:txBody>
          <a:bodyPr wrap="square" lIns="91440" tIns="45720" rIns="91440" bIns="45720">
            <a:spAutoFit/>
          </a:bodyPr>
          <a:lstStyle/>
          <a:p>
            <a:r>
              <a:rPr lang="en-US" sz="1400"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rPr>
              <a:t>“Days’ Sales at Risk” = the number of days from the beginning of the Agent’s reporting period to the remittance date in respect of that reporting period, plus a margin of five days.</a:t>
            </a:r>
          </a:p>
          <a:p>
            <a:pPr algn="ctr"/>
            <a:endParaRPr lang="en-GB" sz="1400" dirty="0">
              <a:ln w="0"/>
              <a:solidFill>
                <a:srgbClr val="00A8CA"/>
              </a:solidFill>
              <a:effectLst>
                <a:outerShdw blurRad="38100" dist="25400" dir="5400000" algn="ctr" rotWithShape="0">
                  <a:srgbClr val="6E747A">
                    <a:alpha val="43000"/>
                  </a:srgbClr>
                </a:outerShdw>
              </a:effectLst>
            </a:endParaRPr>
          </a:p>
        </p:txBody>
      </p:sp>
      <p:sp>
        <p:nvSpPr>
          <p:cNvPr id="68" name="Rectangle 67">
            <a:extLst>
              <a:ext uri="{FF2B5EF4-FFF2-40B4-BE49-F238E27FC236}">
                <a16:creationId xmlns:a16="http://schemas.microsoft.com/office/drawing/2014/main" id="{7DEA5358-CE28-9B6C-F498-4C3BFB3B1058}"/>
              </a:ext>
            </a:extLst>
          </p:cNvPr>
          <p:cNvSpPr/>
          <p:nvPr/>
        </p:nvSpPr>
        <p:spPr>
          <a:xfrm>
            <a:off x="750856" y="5790999"/>
            <a:ext cx="9616186" cy="523220"/>
          </a:xfrm>
          <a:prstGeom prst="rect">
            <a:avLst/>
          </a:prstGeom>
          <a:noFill/>
        </p:spPr>
        <p:txBody>
          <a:bodyPr wrap="square" lIns="91440" tIns="45720" rIns="91440" bIns="45720">
            <a:spAutoFit/>
          </a:bodyPr>
          <a:lstStyle/>
          <a:p>
            <a:r>
              <a:rPr lang="en-US" sz="1400" dirty="0">
                <a:ln w="0"/>
                <a:solidFill>
                  <a:schemeClr val="accent5">
                    <a:lumMod val="75000"/>
                  </a:schemeClr>
                </a:solidFill>
                <a:effectLst>
                  <a:outerShdw blurRad="38100" dist="25400" dir="5400000" algn="ctr" rotWithShape="0">
                    <a:srgbClr val="6E747A">
                      <a:alpha val="43000"/>
                    </a:srgbClr>
                  </a:outerShdw>
                </a:effectLst>
                <a:latin typeface="Poppins SemiBold" panose="02000000000000000000" pitchFamily="2" charset="0"/>
              </a:rPr>
              <a:t>BSP Cash Turnover in applicable 3-month period = </a:t>
            </a:r>
          </a:p>
          <a:p>
            <a:r>
              <a:rPr lang="en-US" sz="1400" dirty="0">
                <a:ln w="0"/>
                <a:solidFill>
                  <a:schemeClr val="accent5">
                    <a:lumMod val="75000"/>
                  </a:schemeClr>
                </a:solidFill>
                <a:effectLst>
                  <a:outerShdw blurRad="38100" dist="25400" dir="5400000" algn="ctr" rotWithShape="0">
                    <a:srgbClr val="6E747A">
                      <a:alpha val="43000"/>
                    </a:srgbClr>
                  </a:outerShdw>
                </a:effectLst>
                <a:latin typeface="Poppins SemiBold" panose="02000000000000000000" pitchFamily="2" charset="0"/>
              </a:rPr>
              <a:t>the 3 highest months of net BSP cash sales in the previous 12 months</a:t>
            </a:r>
            <a:endParaRPr lang="en-GB" sz="1400" dirty="0">
              <a:ln w="0"/>
              <a:solidFill>
                <a:srgbClr val="00A8CA"/>
              </a:solidFill>
              <a:effectLst>
                <a:outerShdw blurRad="38100" dist="25400" dir="5400000" algn="ctr" rotWithShape="0">
                  <a:srgbClr val="6E747A">
                    <a:alpha val="43000"/>
                  </a:srgbClr>
                </a:outerShdw>
              </a:effectLst>
            </a:endParaRPr>
          </a:p>
        </p:txBody>
      </p:sp>
      <p:sp>
        <p:nvSpPr>
          <p:cNvPr id="50" name="TextBox 49">
            <a:extLst>
              <a:ext uri="{FF2B5EF4-FFF2-40B4-BE49-F238E27FC236}">
                <a16:creationId xmlns:a16="http://schemas.microsoft.com/office/drawing/2014/main" id="{592B3F28-4C79-5634-6D32-3E7FE3DACE93}"/>
              </a:ext>
            </a:extLst>
          </p:cNvPr>
          <p:cNvSpPr txBox="1"/>
          <p:nvPr/>
        </p:nvSpPr>
        <p:spPr>
          <a:xfrm>
            <a:off x="801444" y="4517956"/>
            <a:ext cx="4365980" cy="317089"/>
          </a:xfrm>
          <a:prstGeom prst="rect">
            <a:avLst/>
          </a:prstGeom>
          <a:noFill/>
        </p:spPr>
        <p:txBody>
          <a:bodyPr wrap="square" lIns="0" tIns="0" rIns="0" bIns="0" numCol="1" spcCol="360000" rtlCol="0">
            <a:noAutofit/>
          </a:bodyPr>
          <a:lstStyle/>
          <a:p>
            <a:pPr>
              <a:spcBef>
                <a:spcPts val="600"/>
              </a:spcBef>
              <a:spcAft>
                <a:spcPts val="600"/>
              </a:spcAft>
            </a:pPr>
            <a:r>
              <a:rPr lang="en-US" dirty="0">
                <a:solidFill>
                  <a:srgbClr val="242570"/>
                </a:solidFill>
                <a:latin typeface="Poppins Light" panose="00000400000000000000" pitchFamily="50" charset="0"/>
                <a:cs typeface="Poppins Light" panose="00000400000000000000" pitchFamily="50" charset="0"/>
              </a:rPr>
              <a:t>Definitions: </a:t>
            </a:r>
            <a:endParaRPr lang="en-US" dirty="0">
              <a:solidFill>
                <a:srgbClr val="FF0000"/>
              </a:solidFill>
              <a:latin typeface="Poppins Light" panose="00000400000000000000" pitchFamily="50" charset="0"/>
              <a:cs typeface="Poppins Light" panose="00000400000000000000" pitchFamily="50" charset="0"/>
            </a:endParaRPr>
          </a:p>
        </p:txBody>
      </p:sp>
    </p:spTree>
    <p:custDataLst>
      <p:tags r:id="rId1"/>
    </p:custDataLst>
    <p:extLst>
      <p:ext uri="{BB962C8B-B14F-4D97-AF65-F5344CB8AC3E}">
        <p14:creationId xmlns:p14="http://schemas.microsoft.com/office/powerpoint/2010/main" val="196763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01444" y="609447"/>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IATA Financial Security – Example</a:t>
            </a:r>
          </a:p>
        </p:txBody>
      </p:sp>
      <p:sp>
        <p:nvSpPr>
          <p:cNvPr id="62" name="TextBox 61">
            <a:extLst>
              <a:ext uri="{FF2B5EF4-FFF2-40B4-BE49-F238E27FC236}">
                <a16:creationId xmlns:a16="http://schemas.microsoft.com/office/drawing/2014/main" id="{38B707FA-0256-4AF9-AC72-C52D234787C0}"/>
              </a:ext>
            </a:extLst>
          </p:cNvPr>
          <p:cNvSpPr txBox="1"/>
          <p:nvPr/>
        </p:nvSpPr>
        <p:spPr>
          <a:xfrm>
            <a:off x="791182" y="1040334"/>
            <a:ext cx="9073579" cy="569387"/>
          </a:xfrm>
          <a:prstGeom prst="rect">
            <a:avLst/>
          </a:prstGeom>
          <a:noFill/>
        </p:spPr>
        <p:txBody>
          <a:bodyPr wrap="square" lIns="0" tIns="0" rIns="0" bIns="0" numCol="1" spcCol="360000" rtlCol="0">
            <a:noAutofit/>
          </a:bodyPr>
          <a:lstStyle/>
          <a:p>
            <a:pPr>
              <a:spcBef>
                <a:spcPts val="600"/>
              </a:spcBef>
              <a:spcAft>
                <a:spcPts val="600"/>
              </a:spcAft>
            </a:pPr>
            <a:r>
              <a:rPr lang="en-US" dirty="0">
                <a:solidFill>
                  <a:srgbClr val="242570"/>
                </a:solidFill>
                <a:latin typeface="Poppins Light" panose="00000400000000000000" pitchFamily="50" charset="0"/>
                <a:cs typeface="Poppins Light" panose="00000400000000000000" pitchFamily="50" charset="0"/>
              </a:rPr>
              <a:t>Below is a worked example of the IATA Financial Security formula</a:t>
            </a:r>
            <a:endParaRPr lang="en-US" dirty="0">
              <a:solidFill>
                <a:srgbClr val="FF0000"/>
              </a:solidFill>
              <a:latin typeface="Poppins Light" panose="00000400000000000000" pitchFamily="50" charset="0"/>
              <a:cs typeface="Poppins Light" panose="00000400000000000000" pitchFamily="50" charset="0"/>
            </a:endParaRPr>
          </a:p>
        </p:txBody>
      </p:sp>
      <p:sp>
        <p:nvSpPr>
          <p:cNvPr id="67" name="Rectangle 66">
            <a:extLst>
              <a:ext uri="{FF2B5EF4-FFF2-40B4-BE49-F238E27FC236}">
                <a16:creationId xmlns:a16="http://schemas.microsoft.com/office/drawing/2014/main" id="{EA827135-2E4A-B758-7C98-787013617AEA}"/>
              </a:ext>
            </a:extLst>
          </p:cNvPr>
          <p:cNvSpPr/>
          <p:nvPr/>
        </p:nvSpPr>
        <p:spPr>
          <a:xfrm>
            <a:off x="801444" y="1852142"/>
            <a:ext cx="3058176" cy="307777"/>
          </a:xfrm>
          <a:prstGeom prst="rect">
            <a:avLst/>
          </a:prstGeom>
          <a:noFill/>
        </p:spPr>
        <p:txBody>
          <a:bodyPr wrap="square" lIns="91440" tIns="45720" rIns="91440" bIns="45720">
            <a:spAutoFit/>
          </a:bodyPr>
          <a:lstStyle/>
          <a:p>
            <a:r>
              <a:rPr lang="en-US" sz="1400"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rPr>
              <a:t>“Days’ Sales at Risk” = 20 days</a:t>
            </a:r>
          </a:p>
        </p:txBody>
      </p:sp>
      <p:sp>
        <p:nvSpPr>
          <p:cNvPr id="68" name="Rectangle 67">
            <a:extLst>
              <a:ext uri="{FF2B5EF4-FFF2-40B4-BE49-F238E27FC236}">
                <a16:creationId xmlns:a16="http://schemas.microsoft.com/office/drawing/2014/main" id="{7DEA5358-CE28-9B6C-F498-4C3BFB3B1058}"/>
              </a:ext>
            </a:extLst>
          </p:cNvPr>
          <p:cNvSpPr/>
          <p:nvPr/>
        </p:nvSpPr>
        <p:spPr>
          <a:xfrm>
            <a:off x="5666302" y="1822606"/>
            <a:ext cx="4853577" cy="307777"/>
          </a:xfrm>
          <a:prstGeom prst="rect">
            <a:avLst/>
          </a:prstGeom>
          <a:noFill/>
        </p:spPr>
        <p:txBody>
          <a:bodyPr wrap="square" lIns="91440" tIns="45720" rIns="91440" bIns="45720">
            <a:spAutoFit/>
          </a:bodyPr>
          <a:lstStyle/>
          <a:p>
            <a:r>
              <a:rPr lang="en-US" sz="1400" dirty="0">
                <a:ln w="0"/>
                <a:solidFill>
                  <a:schemeClr val="accent5">
                    <a:lumMod val="75000"/>
                  </a:schemeClr>
                </a:solidFill>
                <a:effectLst>
                  <a:outerShdw blurRad="38100" dist="25400" dir="5400000" algn="ctr" rotWithShape="0">
                    <a:srgbClr val="6E747A">
                      <a:alpha val="43000"/>
                    </a:srgbClr>
                  </a:outerShdw>
                </a:effectLst>
                <a:latin typeface="Poppins SemiBold" panose="02000000000000000000" pitchFamily="2" charset="0"/>
              </a:rPr>
              <a:t>BSP Cash Turnover (3-month period) = £1,700,000</a:t>
            </a:r>
          </a:p>
        </p:txBody>
      </p:sp>
      <p:graphicFrame>
        <p:nvGraphicFramePr>
          <p:cNvPr id="53" name="Table 53">
            <a:extLst>
              <a:ext uri="{FF2B5EF4-FFF2-40B4-BE49-F238E27FC236}">
                <a16:creationId xmlns:a16="http://schemas.microsoft.com/office/drawing/2014/main" id="{F792D8A4-51DA-D0A3-8C60-E9D146B55414}"/>
              </a:ext>
            </a:extLst>
          </p:cNvPr>
          <p:cNvGraphicFramePr>
            <a:graphicFrameLocks noGrp="1"/>
          </p:cNvGraphicFramePr>
          <p:nvPr>
            <p:extLst>
              <p:ext uri="{D42A27DB-BD31-4B8C-83A1-F6EECF244321}">
                <p14:modId xmlns:p14="http://schemas.microsoft.com/office/powerpoint/2010/main" val="2081264584"/>
              </p:ext>
            </p:extLst>
          </p:nvPr>
        </p:nvGraphicFramePr>
        <p:xfrm>
          <a:off x="801444" y="2227318"/>
          <a:ext cx="4458170" cy="1097280"/>
        </p:xfrm>
        <a:graphic>
          <a:graphicData uri="http://schemas.openxmlformats.org/drawingml/2006/table">
            <a:tbl>
              <a:tblPr firstRow="1" bandRow="1">
                <a:tableStyleId>{2D5ABB26-0587-4C30-8999-92F81FD0307C}</a:tableStyleId>
              </a:tblPr>
              <a:tblGrid>
                <a:gridCol w="3620504">
                  <a:extLst>
                    <a:ext uri="{9D8B030D-6E8A-4147-A177-3AD203B41FA5}">
                      <a16:colId xmlns:a16="http://schemas.microsoft.com/office/drawing/2014/main" val="2277686166"/>
                    </a:ext>
                  </a:extLst>
                </a:gridCol>
                <a:gridCol w="837666">
                  <a:extLst>
                    <a:ext uri="{9D8B030D-6E8A-4147-A177-3AD203B41FA5}">
                      <a16:colId xmlns:a16="http://schemas.microsoft.com/office/drawing/2014/main" val="3841953250"/>
                    </a:ext>
                  </a:extLst>
                </a:gridCol>
              </a:tblGrid>
              <a:tr h="230833">
                <a:tc>
                  <a:txBody>
                    <a:bodyPr/>
                    <a:lstStyle/>
                    <a:p>
                      <a:pPr marL="0" algn="l" defTabSz="457200" rtl="0" eaLnBrk="1" latinLnBrk="0" hangingPunct="1"/>
                      <a:r>
                        <a:rPr lang="en-US" sz="1200" b="0" i="1" kern="1200" dirty="0">
                          <a:ln w="0"/>
                          <a:solidFill>
                            <a:schemeClr val="bg1">
                              <a:lumMod val="50000"/>
                            </a:schemeClr>
                          </a:solidFill>
                          <a:effectLst/>
                          <a:latin typeface="Poppins SemiBold" panose="02000000000000000000" pitchFamily="2" charset="0"/>
                          <a:ea typeface="+mn-ea"/>
                          <a:cs typeface="+mn-cs"/>
                        </a:rPr>
                        <a:t>Reporting Frequency (x4 times per month)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1200" b="0" i="1" kern="1200" dirty="0">
                          <a:ln w="0"/>
                          <a:solidFill>
                            <a:schemeClr val="bg1">
                              <a:lumMod val="50000"/>
                            </a:schemeClr>
                          </a:solidFill>
                          <a:effectLst/>
                          <a:latin typeface="Poppins SemiBold" panose="02000000000000000000" pitchFamily="2" charset="0"/>
                          <a:ea typeface="+mn-ea"/>
                          <a:cs typeface="+mn-cs"/>
                        </a:rPr>
                        <a:t>7 days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513824"/>
                  </a:ext>
                </a:extLst>
              </a:tr>
              <a:tr h="230833">
                <a:tc>
                  <a:txBody>
                    <a:bodyPr/>
                    <a:lstStyle/>
                    <a:p>
                      <a:pPr marL="0" algn="l" defTabSz="1008126" rtl="0" eaLnBrk="1" latinLnBrk="0" hangingPunct="1"/>
                      <a:r>
                        <a:rPr lang="en-US" sz="1200" b="0" i="1" kern="1200" dirty="0">
                          <a:ln w="0"/>
                          <a:solidFill>
                            <a:schemeClr val="bg1">
                              <a:lumMod val="50000"/>
                            </a:schemeClr>
                          </a:solidFill>
                          <a:effectLst/>
                          <a:latin typeface="Poppins SemiBold" panose="02000000000000000000" pitchFamily="2" charset="0"/>
                          <a:ea typeface="+mn-ea"/>
                          <a:cs typeface="+mn-cs"/>
                        </a:rPr>
                        <a:t>End of sales period to remittance date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1200" b="0" i="1" kern="1200" dirty="0">
                          <a:ln w="0"/>
                          <a:solidFill>
                            <a:schemeClr val="bg1">
                              <a:lumMod val="50000"/>
                            </a:schemeClr>
                          </a:solidFill>
                          <a:effectLst/>
                          <a:latin typeface="Poppins SemiBold" panose="02000000000000000000" pitchFamily="2" charset="0"/>
                          <a:ea typeface="+mn-ea"/>
                          <a:cs typeface="+mn-cs"/>
                        </a:rPr>
                        <a:t>8 days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9423073"/>
                  </a:ext>
                </a:extLst>
              </a:tr>
              <a:tr h="230833">
                <a:tc>
                  <a:txBody>
                    <a:bodyPr/>
                    <a:lstStyle/>
                    <a:p>
                      <a:r>
                        <a:rPr lang="en-GB" sz="1200" b="0" i="1" kern="1200" dirty="0">
                          <a:ln w="0"/>
                          <a:solidFill>
                            <a:schemeClr val="bg1">
                              <a:lumMod val="50000"/>
                            </a:schemeClr>
                          </a:solidFill>
                          <a:effectLst/>
                          <a:latin typeface="Poppins SemiBold" panose="02000000000000000000" pitchFamily="2" charset="0"/>
                          <a:ea typeface="+mn-ea"/>
                          <a:cs typeface="+mn-cs"/>
                        </a:rPr>
                        <a:t>Plus margin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1200" b="0" i="1" kern="1200" dirty="0">
                          <a:ln w="0"/>
                          <a:solidFill>
                            <a:schemeClr val="bg1">
                              <a:lumMod val="50000"/>
                            </a:schemeClr>
                          </a:solidFill>
                          <a:effectLst/>
                          <a:latin typeface="Poppins SemiBold" panose="02000000000000000000" pitchFamily="2" charset="0"/>
                          <a:ea typeface="+mn-ea"/>
                          <a:cs typeface="+mn-cs"/>
                        </a:rPr>
                        <a:t>5 days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58770"/>
                  </a:ext>
                </a:extLst>
              </a:tr>
              <a:tr h="230833">
                <a:tc>
                  <a:txBody>
                    <a:bodyPr/>
                    <a:lstStyle/>
                    <a:p>
                      <a:pPr marL="0" algn="l" defTabSz="1008126" rtl="0" eaLnBrk="1" latinLnBrk="0" hangingPunct="1"/>
                      <a:r>
                        <a:rPr lang="en-GB" sz="1200" b="0" i="1" kern="1200" dirty="0">
                          <a:ln w="0"/>
                          <a:solidFill>
                            <a:schemeClr val="bg1">
                              <a:lumMod val="50000"/>
                            </a:schemeClr>
                          </a:solidFill>
                          <a:effectLst/>
                          <a:latin typeface="Poppins SemiBold" panose="02000000000000000000" pitchFamily="2" charset="0"/>
                          <a:ea typeface="+mn-ea"/>
                          <a:cs typeface="+mn-cs"/>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1200" b="0" i="1" kern="1200" dirty="0">
                          <a:ln w="0"/>
                          <a:solidFill>
                            <a:schemeClr val="bg1">
                              <a:lumMod val="50000"/>
                            </a:schemeClr>
                          </a:solidFill>
                          <a:effectLst/>
                          <a:latin typeface="Poppins SemiBold" panose="02000000000000000000" pitchFamily="2" charset="0"/>
                          <a:ea typeface="+mn-ea"/>
                          <a:cs typeface="+mn-cs"/>
                        </a:rPr>
                        <a:t>20 days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2067359"/>
                  </a:ext>
                </a:extLst>
              </a:tr>
            </a:tbl>
          </a:graphicData>
        </a:graphic>
      </p:graphicFrame>
      <p:graphicFrame>
        <p:nvGraphicFramePr>
          <p:cNvPr id="54" name="Table 53">
            <a:extLst>
              <a:ext uri="{FF2B5EF4-FFF2-40B4-BE49-F238E27FC236}">
                <a16:creationId xmlns:a16="http://schemas.microsoft.com/office/drawing/2014/main" id="{11EEEE2F-5482-FA05-E7B1-8F185063DE61}"/>
              </a:ext>
            </a:extLst>
          </p:cNvPr>
          <p:cNvGraphicFramePr>
            <a:graphicFrameLocks noGrp="1"/>
          </p:cNvGraphicFramePr>
          <p:nvPr>
            <p:extLst>
              <p:ext uri="{D42A27DB-BD31-4B8C-83A1-F6EECF244321}">
                <p14:modId xmlns:p14="http://schemas.microsoft.com/office/powerpoint/2010/main" val="1806031124"/>
              </p:ext>
            </p:extLst>
          </p:nvPr>
        </p:nvGraphicFramePr>
        <p:xfrm>
          <a:off x="5704927" y="2186497"/>
          <a:ext cx="2550217" cy="1097280"/>
        </p:xfrm>
        <a:graphic>
          <a:graphicData uri="http://schemas.openxmlformats.org/drawingml/2006/table">
            <a:tbl>
              <a:tblPr firstRow="1" bandRow="1">
                <a:tableStyleId>{2D5ABB26-0587-4C30-8999-92F81FD0307C}</a:tableStyleId>
              </a:tblPr>
              <a:tblGrid>
                <a:gridCol w="1600015">
                  <a:extLst>
                    <a:ext uri="{9D8B030D-6E8A-4147-A177-3AD203B41FA5}">
                      <a16:colId xmlns:a16="http://schemas.microsoft.com/office/drawing/2014/main" val="2277686166"/>
                    </a:ext>
                  </a:extLst>
                </a:gridCol>
                <a:gridCol w="950202">
                  <a:extLst>
                    <a:ext uri="{9D8B030D-6E8A-4147-A177-3AD203B41FA5}">
                      <a16:colId xmlns:a16="http://schemas.microsoft.com/office/drawing/2014/main" val="3841953250"/>
                    </a:ext>
                  </a:extLst>
                </a:gridCol>
              </a:tblGrid>
              <a:tr h="230833">
                <a:tc>
                  <a:txBody>
                    <a:bodyPr/>
                    <a:lstStyle/>
                    <a:p>
                      <a:pPr marL="0" algn="l" defTabSz="457200" rtl="0" eaLnBrk="1" latinLnBrk="0" hangingPunct="1"/>
                      <a:r>
                        <a:rPr lang="en-US" sz="1200" b="0" i="1" kern="1200" dirty="0">
                          <a:ln w="0"/>
                          <a:solidFill>
                            <a:schemeClr val="bg1">
                              <a:lumMod val="50000"/>
                            </a:schemeClr>
                          </a:solidFill>
                          <a:effectLst/>
                          <a:latin typeface="Poppins SemiBold" panose="02000000000000000000" pitchFamily="2" charset="0"/>
                          <a:ea typeface="+mn-ea"/>
                          <a:cs typeface="+mn-cs"/>
                        </a:rPr>
                        <a:t>November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1200" b="0" i="1" kern="1200" dirty="0">
                          <a:ln w="0"/>
                          <a:solidFill>
                            <a:schemeClr val="bg1">
                              <a:lumMod val="50000"/>
                            </a:schemeClr>
                          </a:solidFill>
                          <a:effectLst/>
                          <a:latin typeface="Poppins SemiBold" panose="02000000000000000000" pitchFamily="2" charset="0"/>
                          <a:ea typeface="+mn-ea"/>
                          <a:cs typeface="+mn-cs"/>
                        </a:rPr>
                        <a:t>£400,000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513824"/>
                  </a:ext>
                </a:extLst>
              </a:tr>
              <a:tr h="230833">
                <a:tc>
                  <a:txBody>
                    <a:bodyPr/>
                    <a:lstStyle/>
                    <a:p>
                      <a:pPr marL="0" algn="l" defTabSz="1008126" rtl="0" eaLnBrk="1" latinLnBrk="0" hangingPunct="1"/>
                      <a:r>
                        <a:rPr lang="en-US" sz="1200" b="0" i="1" kern="1200" dirty="0">
                          <a:ln w="0"/>
                          <a:solidFill>
                            <a:schemeClr val="bg1">
                              <a:lumMod val="50000"/>
                            </a:schemeClr>
                          </a:solidFill>
                          <a:effectLst/>
                          <a:latin typeface="Poppins SemiBold" panose="02000000000000000000" pitchFamily="2" charset="0"/>
                          <a:ea typeface="+mn-ea"/>
                          <a:cs typeface="+mn-cs"/>
                        </a:rPr>
                        <a:t>April 2022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1200" b="0" i="1" kern="1200" dirty="0">
                          <a:ln w="0"/>
                          <a:solidFill>
                            <a:schemeClr val="bg1">
                              <a:lumMod val="50000"/>
                            </a:schemeClr>
                          </a:solidFill>
                          <a:effectLst/>
                          <a:latin typeface="Poppins SemiBold" panose="02000000000000000000" pitchFamily="2" charset="0"/>
                          <a:ea typeface="+mn-ea"/>
                          <a:cs typeface="+mn-cs"/>
                        </a:rPr>
                        <a:t>£800,000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9423073"/>
                  </a:ext>
                </a:extLst>
              </a:tr>
              <a:tr h="230833">
                <a:tc>
                  <a:txBody>
                    <a:bodyPr/>
                    <a:lstStyle/>
                    <a:p>
                      <a:r>
                        <a:rPr lang="en-GB" sz="1200" b="0" i="1" kern="1200" dirty="0">
                          <a:ln w="0"/>
                          <a:solidFill>
                            <a:schemeClr val="bg1">
                              <a:lumMod val="50000"/>
                            </a:schemeClr>
                          </a:solidFill>
                          <a:effectLst/>
                          <a:latin typeface="Poppins SemiBold" panose="02000000000000000000" pitchFamily="2" charset="0"/>
                          <a:ea typeface="+mn-ea"/>
                          <a:cs typeface="+mn-cs"/>
                        </a:rPr>
                        <a:t>June 2022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1200" b="0" i="1" kern="1200" dirty="0">
                          <a:ln w="0"/>
                          <a:solidFill>
                            <a:schemeClr val="bg1">
                              <a:lumMod val="50000"/>
                            </a:schemeClr>
                          </a:solidFill>
                          <a:effectLst/>
                          <a:latin typeface="Poppins SemiBold" panose="02000000000000000000" pitchFamily="2" charset="0"/>
                          <a:ea typeface="+mn-ea"/>
                          <a:cs typeface="+mn-cs"/>
                        </a:rPr>
                        <a:t>£500,000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158770"/>
                  </a:ext>
                </a:extLst>
              </a:tr>
              <a:tr h="230833">
                <a:tc>
                  <a:txBody>
                    <a:bodyPr/>
                    <a:lstStyle/>
                    <a:p>
                      <a:pPr marL="0" algn="l" defTabSz="1008126" rtl="0" eaLnBrk="1" latinLnBrk="0" hangingPunct="1"/>
                      <a:r>
                        <a:rPr lang="en-GB" sz="1200" b="0" i="1" kern="1200" dirty="0">
                          <a:ln w="0"/>
                          <a:solidFill>
                            <a:schemeClr val="bg1">
                              <a:lumMod val="50000"/>
                            </a:schemeClr>
                          </a:solidFill>
                          <a:effectLst/>
                          <a:latin typeface="Poppins SemiBold" panose="02000000000000000000" pitchFamily="2" charset="0"/>
                          <a:ea typeface="+mn-ea"/>
                          <a:cs typeface="+mn-cs"/>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1200" b="0" i="1" kern="1200" dirty="0">
                          <a:ln w="0"/>
                          <a:solidFill>
                            <a:schemeClr val="bg1">
                              <a:lumMod val="50000"/>
                            </a:schemeClr>
                          </a:solidFill>
                          <a:effectLst/>
                          <a:latin typeface="Poppins SemiBold" panose="02000000000000000000" pitchFamily="2" charset="0"/>
                          <a:ea typeface="+mn-ea"/>
                          <a:cs typeface="+mn-cs"/>
                        </a:rPr>
                        <a:t>£1,700,00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2067359"/>
                  </a:ext>
                </a:extLst>
              </a:tr>
            </a:tbl>
          </a:graphicData>
        </a:graphic>
      </p:graphicFrame>
      <p:grpSp>
        <p:nvGrpSpPr>
          <p:cNvPr id="69" name="Group 68">
            <a:extLst>
              <a:ext uri="{FF2B5EF4-FFF2-40B4-BE49-F238E27FC236}">
                <a16:creationId xmlns:a16="http://schemas.microsoft.com/office/drawing/2014/main" id="{D59B543F-5DFB-4C48-75D3-06770E91F079}"/>
              </a:ext>
            </a:extLst>
          </p:cNvPr>
          <p:cNvGrpSpPr/>
          <p:nvPr/>
        </p:nvGrpSpPr>
        <p:grpSpPr>
          <a:xfrm>
            <a:off x="610102" y="3901374"/>
            <a:ext cx="8887772" cy="1580916"/>
            <a:chOff x="450952" y="4148321"/>
            <a:chExt cx="8887772" cy="1580916"/>
          </a:xfrm>
        </p:grpSpPr>
        <p:grpSp>
          <p:nvGrpSpPr>
            <p:cNvPr id="66" name="Group 65">
              <a:extLst>
                <a:ext uri="{FF2B5EF4-FFF2-40B4-BE49-F238E27FC236}">
                  <a16:creationId xmlns:a16="http://schemas.microsoft.com/office/drawing/2014/main" id="{572020BC-F421-BF2E-3104-63240F5B5C01}"/>
                </a:ext>
              </a:extLst>
            </p:cNvPr>
            <p:cNvGrpSpPr/>
            <p:nvPr/>
          </p:nvGrpSpPr>
          <p:grpSpPr>
            <a:xfrm>
              <a:off x="450952" y="4148321"/>
              <a:ext cx="6817335" cy="1580916"/>
              <a:chOff x="-1186816" y="2586613"/>
              <a:chExt cx="6571123" cy="1580916"/>
            </a:xfrm>
          </p:grpSpPr>
          <p:grpSp>
            <p:nvGrpSpPr>
              <p:cNvPr id="63" name="Group 62">
                <a:extLst>
                  <a:ext uri="{FF2B5EF4-FFF2-40B4-BE49-F238E27FC236}">
                    <a16:creationId xmlns:a16="http://schemas.microsoft.com/office/drawing/2014/main" id="{62D24FA6-1A44-02FD-8A6C-CE1273C414BA}"/>
                  </a:ext>
                </a:extLst>
              </p:cNvPr>
              <p:cNvGrpSpPr/>
              <p:nvPr/>
            </p:nvGrpSpPr>
            <p:grpSpPr>
              <a:xfrm>
                <a:off x="-1186816" y="2586613"/>
                <a:ext cx="6571123" cy="1580916"/>
                <a:chOff x="-1063831" y="2364286"/>
                <a:chExt cx="7524484" cy="1580916"/>
              </a:xfrm>
            </p:grpSpPr>
            <p:sp>
              <p:nvSpPr>
                <p:cNvPr id="13" name="Rectangle 12">
                  <a:extLst>
                    <a:ext uri="{FF2B5EF4-FFF2-40B4-BE49-F238E27FC236}">
                      <a16:creationId xmlns:a16="http://schemas.microsoft.com/office/drawing/2014/main" id="{C4089BAA-A0F2-AFB9-2E5D-9D88F0ADD4F4}"/>
                    </a:ext>
                  </a:extLst>
                </p:cNvPr>
                <p:cNvSpPr/>
                <p:nvPr/>
              </p:nvSpPr>
              <p:spPr>
                <a:xfrm>
                  <a:off x="-1063831" y="2364286"/>
                  <a:ext cx="7524484" cy="923330"/>
                </a:xfrm>
                <a:prstGeom prst="rect">
                  <a:avLst/>
                </a:prstGeom>
                <a:noFill/>
              </p:spPr>
              <p:txBody>
                <a:bodyPr wrap="square" lIns="91440" tIns="45720" rIns="91440" bIns="45720">
                  <a:spAutoFit/>
                </a:bodyPr>
                <a:lstStyle/>
                <a:p>
                  <a:pPr algn="ctr"/>
                  <a:r>
                    <a:rPr lang="en-US"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rPr>
                    <a:t>20 days</a:t>
                  </a:r>
                </a:p>
                <a:p>
                  <a:pPr algn="ctr"/>
                  <a:r>
                    <a:rPr lang="en-US" dirty="0">
                      <a:ln w="0"/>
                      <a:effectLst>
                        <a:outerShdw blurRad="38100" dist="25400" dir="5400000" algn="ctr" rotWithShape="0">
                          <a:srgbClr val="6E747A">
                            <a:alpha val="43000"/>
                          </a:srgbClr>
                        </a:outerShdw>
                      </a:effectLst>
                      <a:latin typeface="Poppins SemiBold" panose="02000000000000000000" pitchFamily="2" charset="0"/>
                    </a:rPr>
                    <a:t>x</a:t>
                  </a:r>
                  <a:r>
                    <a:rPr lang="en-US" dirty="0">
                      <a:ln w="0"/>
                      <a:solidFill>
                        <a:srgbClr val="002060"/>
                      </a:solidFill>
                      <a:effectLst>
                        <a:outerShdw blurRad="38100" dist="25400" dir="5400000" algn="ctr" rotWithShape="0">
                          <a:srgbClr val="6E747A">
                            <a:alpha val="43000"/>
                          </a:srgbClr>
                        </a:outerShdw>
                      </a:effectLst>
                      <a:latin typeface="Poppins SemiBold" panose="02000000000000000000" pitchFamily="2" charset="0"/>
                    </a:rPr>
                    <a:t> </a:t>
                  </a:r>
                </a:p>
                <a:p>
                  <a:pPr algn="ctr"/>
                  <a:r>
                    <a:rPr lang="en-US" dirty="0">
                      <a:ln w="0"/>
                      <a:solidFill>
                        <a:schemeClr val="accent5">
                          <a:lumMod val="75000"/>
                        </a:schemeClr>
                      </a:solidFill>
                      <a:effectLst>
                        <a:outerShdw blurRad="38100" dist="25400" dir="5400000" algn="ctr" rotWithShape="0">
                          <a:srgbClr val="6E747A">
                            <a:alpha val="43000"/>
                          </a:srgbClr>
                        </a:outerShdw>
                      </a:effectLst>
                      <a:latin typeface="Poppins SemiBold" panose="02000000000000000000" pitchFamily="2" charset="0"/>
                    </a:rPr>
                    <a:t>£1,700,000</a:t>
                  </a:r>
                  <a:endParaRPr lang="en-GB" dirty="0">
                    <a:ln w="0"/>
                    <a:solidFill>
                      <a:schemeClr val="accent5">
                        <a:lumMod val="75000"/>
                      </a:schemeClr>
                    </a:solidFill>
                    <a:effectLst>
                      <a:outerShdw blurRad="38100" dist="25400" dir="5400000" algn="ctr" rotWithShape="0">
                        <a:srgbClr val="6E747A">
                          <a:alpha val="43000"/>
                        </a:srgbClr>
                      </a:outerShdw>
                    </a:effectLst>
                  </a:endParaRPr>
                </a:p>
              </p:txBody>
            </p:sp>
            <p:cxnSp>
              <p:nvCxnSpPr>
                <p:cNvPr id="52" name="Straight Connector 51">
                  <a:extLst>
                    <a:ext uri="{FF2B5EF4-FFF2-40B4-BE49-F238E27FC236}">
                      <a16:creationId xmlns:a16="http://schemas.microsoft.com/office/drawing/2014/main" id="{DAF91ABE-26FE-578E-FD93-F737CC33158E}"/>
                    </a:ext>
                  </a:extLst>
                </p:cNvPr>
                <p:cNvCxnSpPr>
                  <a:cxnSpLocks/>
                </p:cNvCxnSpPr>
                <p:nvPr/>
              </p:nvCxnSpPr>
              <p:spPr>
                <a:xfrm>
                  <a:off x="480782" y="3355015"/>
                  <a:ext cx="49223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B3DA703-1F74-48F9-20A2-C1C5CEE26C92}"/>
                    </a:ext>
                  </a:extLst>
                </p:cNvPr>
                <p:cNvSpPr/>
                <p:nvPr/>
              </p:nvSpPr>
              <p:spPr>
                <a:xfrm>
                  <a:off x="589974" y="3575870"/>
                  <a:ext cx="4216870" cy="369332"/>
                </a:xfrm>
                <a:prstGeom prst="rect">
                  <a:avLst/>
                </a:prstGeom>
                <a:noFill/>
              </p:spPr>
              <p:txBody>
                <a:bodyPr wrap="square" lIns="91440" tIns="45720" rIns="91440" bIns="45720">
                  <a:spAutoFit/>
                </a:bodyPr>
                <a:lstStyle/>
                <a:p>
                  <a:pPr algn="ctr"/>
                  <a:r>
                    <a:rPr lang="en-US" dirty="0">
                      <a:ln w="0"/>
                      <a:solidFill>
                        <a:srgbClr val="00A8CA"/>
                      </a:solidFill>
                      <a:effectLst>
                        <a:outerShdw blurRad="38100" dist="25400" dir="5400000" algn="ctr" rotWithShape="0">
                          <a:srgbClr val="6E747A">
                            <a:alpha val="43000"/>
                          </a:srgbClr>
                        </a:outerShdw>
                      </a:effectLst>
                      <a:latin typeface="Poppins SemiBold" panose="02000000000000000000" pitchFamily="2" charset="0"/>
                    </a:rPr>
                    <a:t>90 days</a:t>
                  </a:r>
                  <a:endParaRPr lang="en-GB" dirty="0">
                    <a:ln w="0"/>
                    <a:solidFill>
                      <a:srgbClr val="00A8CA"/>
                    </a:solidFill>
                    <a:effectLst>
                      <a:outerShdw blurRad="38100" dist="25400" dir="5400000" algn="ctr" rotWithShape="0">
                        <a:srgbClr val="6E747A">
                          <a:alpha val="43000"/>
                        </a:srgbClr>
                      </a:outerShdw>
                    </a:effectLst>
                  </a:endParaRPr>
                </a:p>
              </p:txBody>
            </p:sp>
          </p:grpSp>
          <p:sp>
            <p:nvSpPr>
              <p:cNvPr id="64" name="Rectangle 63">
                <a:extLst>
                  <a:ext uri="{FF2B5EF4-FFF2-40B4-BE49-F238E27FC236}">
                    <a16:creationId xmlns:a16="http://schemas.microsoft.com/office/drawing/2014/main" id="{5A9DE736-E1EE-4A7B-2E3A-798C38DD9A22}"/>
                  </a:ext>
                </a:extLst>
              </p:cNvPr>
              <p:cNvSpPr/>
              <p:nvPr/>
            </p:nvSpPr>
            <p:spPr>
              <a:xfrm>
                <a:off x="4477093" y="3284955"/>
                <a:ext cx="590600" cy="584775"/>
              </a:xfrm>
              <a:prstGeom prst="rect">
                <a:avLst/>
              </a:prstGeom>
              <a:noFill/>
            </p:spPr>
            <p:txBody>
              <a:bodyPr wrap="square" lIns="91440" tIns="45720" rIns="91440" bIns="45720">
                <a:spAutoFit/>
              </a:bodyPr>
              <a:lstStyle/>
              <a:p>
                <a:pPr algn="ctr"/>
                <a:r>
                  <a:rPr lang="en-US" sz="3200" dirty="0">
                    <a:ln w="0"/>
                    <a:solidFill>
                      <a:srgbClr val="00A8CA"/>
                    </a:solidFill>
                    <a:effectLst>
                      <a:outerShdw blurRad="38100" dist="25400" dir="5400000" algn="ctr" rotWithShape="0">
                        <a:srgbClr val="6E747A">
                          <a:alpha val="43000"/>
                        </a:srgbClr>
                      </a:outerShdw>
                    </a:effectLst>
                    <a:latin typeface="Poppins SemiBold" panose="02000000000000000000" pitchFamily="2" charset="0"/>
                  </a:rPr>
                  <a:t>=</a:t>
                </a:r>
                <a:endParaRPr lang="en-GB" sz="3200" dirty="0">
                  <a:ln w="0"/>
                  <a:solidFill>
                    <a:srgbClr val="00A8CA"/>
                  </a:solidFill>
                  <a:effectLst>
                    <a:outerShdw blurRad="38100" dist="25400" dir="5400000" algn="ctr" rotWithShape="0">
                      <a:srgbClr val="6E747A">
                        <a:alpha val="43000"/>
                      </a:srgbClr>
                    </a:outerShdw>
                  </a:effectLst>
                </a:endParaRPr>
              </a:p>
            </p:txBody>
          </p:sp>
        </p:grpSp>
        <p:sp>
          <p:nvSpPr>
            <p:cNvPr id="57" name="Rectangle 56">
              <a:extLst>
                <a:ext uri="{FF2B5EF4-FFF2-40B4-BE49-F238E27FC236}">
                  <a16:creationId xmlns:a16="http://schemas.microsoft.com/office/drawing/2014/main" id="{0F69F552-805C-0757-E5C3-8A88E6FA05CE}"/>
                </a:ext>
              </a:extLst>
            </p:cNvPr>
            <p:cNvSpPr/>
            <p:nvPr/>
          </p:nvSpPr>
          <p:spPr>
            <a:xfrm>
              <a:off x="5518154" y="4922485"/>
              <a:ext cx="3820570" cy="400110"/>
            </a:xfrm>
            <a:prstGeom prst="rect">
              <a:avLst/>
            </a:prstGeom>
            <a:noFill/>
          </p:spPr>
          <p:txBody>
            <a:bodyPr wrap="square" lIns="91440" tIns="45720" rIns="91440" bIns="45720">
              <a:spAutoFit/>
            </a:bodyPr>
            <a:lstStyle/>
            <a:p>
              <a:pPr algn="ctr"/>
              <a:r>
                <a:rPr lang="en-US" sz="2000" dirty="0">
                  <a:ln w="0"/>
                  <a:solidFill>
                    <a:srgbClr val="00B050"/>
                  </a:solidFill>
                  <a:effectLst>
                    <a:outerShdw blurRad="38100" dist="25400" dir="5400000" algn="ctr" rotWithShape="0">
                      <a:srgbClr val="6E747A">
                        <a:alpha val="43000"/>
                      </a:srgbClr>
                    </a:outerShdw>
                  </a:effectLst>
                  <a:latin typeface="Poppins SemiBold" panose="02000000000000000000" pitchFamily="2" charset="0"/>
                </a:rPr>
                <a:t>£377,778</a:t>
              </a:r>
              <a:endParaRPr lang="en-GB" sz="2000" dirty="0">
                <a:ln w="0"/>
                <a:solidFill>
                  <a:srgbClr val="00B050"/>
                </a:solidFill>
                <a:effectLst>
                  <a:outerShdw blurRad="38100" dist="25400" dir="5400000" algn="ctr" rotWithShape="0">
                    <a:srgbClr val="6E747A">
                      <a:alpha val="43000"/>
                    </a:srgbClr>
                  </a:outerShdw>
                </a:effectLst>
              </a:endParaRPr>
            </a:p>
          </p:txBody>
        </p:sp>
      </p:grpSp>
      <p:sp>
        <p:nvSpPr>
          <p:cNvPr id="72" name="TextBox 71">
            <a:extLst>
              <a:ext uri="{FF2B5EF4-FFF2-40B4-BE49-F238E27FC236}">
                <a16:creationId xmlns:a16="http://schemas.microsoft.com/office/drawing/2014/main" id="{D217862D-9837-3B00-B975-1F1A18F80FD2}"/>
              </a:ext>
            </a:extLst>
          </p:cNvPr>
          <p:cNvSpPr txBox="1"/>
          <p:nvPr/>
        </p:nvSpPr>
        <p:spPr>
          <a:xfrm>
            <a:off x="878489" y="5931043"/>
            <a:ext cx="9073579" cy="923330"/>
          </a:xfrm>
          <a:prstGeom prst="rect">
            <a:avLst/>
          </a:prstGeom>
          <a:noFill/>
        </p:spPr>
        <p:txBody>
          <a:bodyPr wrap="square" lIns="0" tIns="0" rIns="0" bIns="0" numCol="1" spcCol="360000" rtlCol="0">
            <a:noAutofit/>
          </a:bodyPr>
          <a:lstStyle/>
          <a:p>
            <a:pPr>
              <a:spcBef>
                <a:spcPts val="600"/>
              </a:spcBef>
              <a:spcAft>
                <a:spcPts val="600"/>
              </a:spcAft>
            </a:pPr>
            <a:r>
              <a:rPr lang="en-US" sz="1600" dirty="0">
                <a:solidFill>
                  <a:srgbClr val="242570"/>
                </a:solidFill>
                <a:latin typeface="Poppins Light" panose="00000400000000000000" pitchFamily="50" charset="0"/>
                <a:cs typeface="Poppins Light" panose="00000400000000000000" pitchFamily="50" charset="0"/>
              </a:rPr>
              <a:t>Accepted forms of security by IATA include bank guarantees, insurance bonds, cash deposits and Global Default Insurance (GDI). GDI is a bespoke insurance scheme created for IATA and Agents are subject to an eligibility assessment by the GDI provider.</a:t>
            </a:r>
            <a:endParaRPr lang="en-US" sz="1600" dirty="0">
              <a:solidFill>
                <a:srgbClr val="FF0000"/>
              </a:solidFill>
              <a:latin typeface="Poppins Light" panose="00000400000000000000" pitchFamily="50" charset="0"/>
              <a:cs typeface="Poppins Light" panose="00000400000000000000" pitchFamily="50" charset="0"/>
            </a:endParaRPr>
          </a:p>
        </p:txBody>
      </p:sp>
    </p:spTree>
    <p:custDataLst>
      <p:tags r:id="rId1"/>
    </p:custDataLst>
    <p:extLst>
      <p:ext uri="{BB962C8B-B14F-4D97-AF65-F5344CB8AC3E}">
        <p14:creationId xmlns:p14="http://schemas.microsoft.com/office/powerpoint/2010/main" val="377053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8F4E7-D52B-70AE-D1A9-C6F4BA28A82D}"/>
              </a:ext>
            </a:extLst>
          </p:cNvPr>
          <p:cNvSpPr txBox="1"/>
          <p:nvPr/>
        </p:nvSpPr>
        <p:spPr>
          <a:xfrm>
            <a:off x="620690" y="715772"/>
            <a:ext cx="9073579" cy="646331"/>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Monitor and Plan for Financial Ratios</a:t>
            </a:r>
          </a:p>
          <a:p>
            <a:endParaRPr lang="en-GB" sz="1400" dirty="0">
              <a:latin typeface="Poppins SemiBold" panose="02000000000000000000" pitchFamily="2" charset="0"/>
            </a:endParaRPr>
          </a:p>
        </p:txBody>
      </p:sp>
      <p:sp>
        <p:nvSpPr>
          <p:cNvPr id="48" name="TextBox 47">
            <a:extLst>
              <a:ext uri="{FF2B5EF4-FFF2-40B4-BE49-F238E27FC236}">
                <a16:creationId xmlns:a16="http://schemas.microsoft.com/office/drawing/2014/main" id="{6D8E59B4-5F24-E1C5-6FB4-F410B3775E57}"/>
              </a:ext>
            </a:extLst>
          </p:cNvPr>
          <p:cNvSpPr txBox="1"/>
          <p:nvPr/>
        </p:nvSpPr>
        <p:spPr>
          <a:xfrm>
            <a:off x="6840820" y="5571373"/>
            <a:ext cx="441146" cy="646331"/>
          </a:xfrm>
          <a:prstGeom prst="rect">
            <a:avLst/>
          </a:prstGeom>
          <a:noFill/>
        </p:spPr>
        <p:txBody>
          <a:bodyPr wrap="none" rtlCol="0">
            <a:spAutoFit/>
          </a:bodyPr>
          <a:lstStyle/>
          <a:p>
            <a:r>
              <a:rPr lang="en-US" sz="3600" dirty="0">
                <a:solidFill>
                  <a:prstClr val="white"/>
                </a:solidFill>
                <a:latin typeface="Arial" panose="020B0604020202020204" pitchFamily="34" charset="0"/>
                <a:cs typeface="Arial" panose="020B0604020202020204" pitchFamily="34" charset="0"/>
              </a:rPr>
              <a:t>1</a:t>
            </a:r>
          </a:p>
        </p:txBody>
      </p:sp>
      <p:grpSp>
        <p:nvGrpSpPr>
          <p:cNvPr id="102" name="Group 101">
            <a:extLst>
              <a:ext uri="{FF2B5EF4-FFF2-40B4-BE49-F238E27FC236}">
                <a16:creationId xmlns:a16="http://schemas.microsoft.com/office/drawing/2014/main" id="{38BE9D8C-9214-616E-619A-C1ACA6C0EC07}"/>
              </a:ext>
            </a:extLst>
          </p:cNvPr>
          <p:cNvGrpSpPr/>
          <p:nvPr/>
        </p:nvGrpSpPr>
        <p:grpSpPr>
          <a:xfrm>
            <a:off x="835751" y="4265988"/>
            <a:ext cx="2703815" cy="2283178"/>
            <a:chOff x="835751" y="4265988"/>
            <a:chExt cx="2849526" cy="2418528"/>
          </a:xfrm>
        </p:grpSpPr>
        <p:grpSp>
          <p:nvGrpSpPr>
            <p:cNvPr id="85" name="Group 84">
              <a:extLst>
                <a:ext uri="{FF2B5EF4-FFF2-40B4-BE49-F238E27FC236}">
                  <a16:creationId xmlns:a16="http://schemas.microsoft.com/office/drawing/2014/main" id="{B81A9ED5-C519-D0C0-6F7B-A35DDD85484F}"/>
                </a:ext>
              </a:extLst>
            </p:cNvPr>
            <p:cNvGrpSpPr/>
            <p:nvPr/>
          </p:nvGrpSpPr>
          <p:grpSpPr>
            <a:xfrm>
              <a:off x="835751" y="4265988"/>
              <a:ext cx="2849526" cy="2418528"/>
              <a:chOff x="735893" y="1077913"/>
              <a:chExt cx="2567695" cy="2557462"/>
            </a:xfrm>
          </p:grpSpPr>
          <p:sp>
            <p:nvSpPr>
              <p:cNvPr id="86" name="Freeform 6">
                <a:extLst>
                  <a:ext uri="{FF2B5EF4-FFF2-40B4-BE49-F238E27FC236}">
                    <a16:creationId xmlns:a16="http://schemas.microsoft.com/office/drawing/2014/main" id="{29C5E2EC-99A4-913F-F9E8-8D67E41E1CD4}"/>
                  </a:ext>
                </a:extLst>
              </p:cNvPr>
              <p:cNvSpPr>
                <a:spLocks/>
              </p:cNvSpPr>
              <p:nvPr/>
            </p:nvSpPr>
            <p:spPr bwMode="auto">
              <a:xfrm>
                <a:off x="750888" y="1077913"/>
                <a:ext cx="2552700" cy="2557462"/>
              </a:xfrm>
              <a:custGeom>
                <a:avLst/>
                <a:gdLst/>
                <a:ahLst/>
                <a:cxnLst>
                  <a:cxn ang="0">
                    <a:pos x="288" y="0"/>
                  </a:cxn>
                  <a:cxn ang="0">
                    <a:pos x="1608" y="0"/>
                  </a:cxn>
                  <a:cxn ang="0">
                    <a:pos x="1608" y="1611"/>
                  </a:cxn>
                  <a:cxn ang="0">
                    <a:pos x="0" y="1611"/>
                  </a:cxn>
                  <a:cxn ang="0">
                    <a:pos x="0" y="288"/>
                  </a:cxn>
                  <a:cxn ang="0">
                    <a:pos x="288" y="0"/>
                  </a:cxn>
                </a:cxnLst>
                <a:rect l="0" t="0" r="r" b="b"/>
                <a:pathLst>
                  <a:path w="1608" h="1611">
                    <a:moveTo>
                      <a:pt x="288" y="0"/>
                    </a:moveTo>
                    <a:lnTo>
                      <a:pt x="1608" y="0"/>
                    </a:lnTo>
                    <a:lnTo>
                      <a:pt x="1608" y="1611"/>
                    </a:lnTo>
                    <a:lnTo>
                      <a:pt x="0" y="1611"/>
                    </a:lnTo>
                    <a:lnTo>
                      <a:pt x="0" y="288"/>
                    </a:lnTo>
                    <a:lnTo>
                      <a:pt x="288" y="0"/>
                    </a:lnTo>
                    <a:close/>
                  </a:path>
                </a:pathLst>
              </a:custGeom>
              <a:solidFill>
                <a:srgbClr val="2021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87" name="Freeform 7">
                <a:extLst>
                  <a:ext uri="{FF2B5EF4-FFF2-40B4-BE49-F238E27FC236}">
                    <a16:creationId xmlns:a16="http://schemas.microsoft.com/office/drawing/2014/main" id="{0B57BC07-E5D5-BEDD-7047-433DD1FD7F81}"/>
                  </a:ext>
                </a:extLst>
              </p:cNvPr>
              <p:cNvSpPr>
                <a:spLocks/>
              </p:cNvSpPr>
              <p:nvPr/>
            </p:nvSpPr>
            <p:spPr bwMode="auto">
              <a:xfrm>
                <a:off x="735893" y="1077913"/>
                <a:ext cx="457200" cy="457200"/>
              </a:xfrm>
              <a:custGeom>
                <a:avLst/>
                <a:gdLst/>
                <a:ahLst/>
                <a:cxnLst>
                  <a:cxn ang="0">
                    <a:pos x="288" y="0"/>
                  </a:cxn>
                  <a:cxn ang="0">
                    <a:pos x="288" y="288"/>
                  </a:cxn>
                  <a:cxn ang="0">
                    <a:pos x="0" y="288"/>
                  </a:cxn>
                  <a:cxn ang="0">
                    <a:pos x="288" y="0"/>
                  </a:cxn>
                </a:cxnLst>
                <a:rect l="0" t="0" r="r" b="b"/>
                <a:pathLst>
                  <a:path w="288" h="288">
                    <a:moveTo>
                      <a:pt x="288" y="0"/>
                    </a:moveTo>
                    <a:lnTo>
                      <a:pt x="288" y="288"/>
                    </a:lnTo>
                    <a:lnTo>
                      <a:pt x="0" y="288"/>
                    </a:lnTo>
                    <a:lnTo>
                      <a:pt x="288" y="0"/>
                    </a:lnTo>
                    <a:close/>
                  </a:path>
                </a:pathLst>
              </a:custGeom>
              <a:gradFill flip="none" rotWithShape="1">
                <a:gsLst>
                  <a:gs pos="0">
                    <a:srgbClr val="20216E">
                      <a:tint val="66000"/>
                      <a:satMod val="160000"/>
                    </a:srgbClr>
                  </a:gs>
                  <a:gs pos="50000">
                    <a:srgbClr val="20216E">
                      <a:tint val="44500"/>
                      <a:satMod val="160000"/>
                    </a:srgbClr>
                  </a:gs>
                  <a:gs pos="100000">
                    <a:srgbClr val="20216E">
                      <a:tint val="23500"/>
                      <a:satMod val="160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88" name="Freeform 8">
                <a:extLst>
                  <a:ext uri="{FF2B5EF4-FFF2-40B4-BE49-F238E27FC236}">
                    <a16:creationId xmlns:a16="http://schemas.microsoft.com/office/drawing/2014/main" id="{92B5F302-53E5-3036-F2C5-B3C597EDF7FC}"/>
                  </a:ext>
                </a:extLst>
              </p:cNvPr>
              <p:cNvSpPr>
                <a:spLocks/>
              </p:cNvSpPr>
              <p:nvPr/>
            </p:nvSpPr>
            <p:spPr bwMode="auto">
              <a:xfrm>
                <a:off x="750888" y="1535113"/>
                <a:ext cx="457200" cy="454025"/>
              </a:xfrm>
              <a:custGeom>
                <a:avLst/>
                <a:gdLst/>
                <a:ahLst/>
                <a:cxnLst>
                  <a:cxn ang="0">
                    <a:pos x="0" y="0"/>
                  </a:cxn>
                  <a:cxn ang="0">
                    <a:pos x="288" y="0"/>
                  </a:cxn>
                  <a:cxn ang="0">
                    <a:pos x="0" y="286"/>
                  </a:cxn>
                  <a:cxn ang="0">
                    <a:pos x="0" y="0"/>
                  </a:cxn>
                </a:cxnLst>
                <a:rect l="0" t="0" r="r" b="b"/>
                <a:pathLst>
                  <a:path w="288" h="286">
                    <a:moveTo>
                      <a:pt x="0" y="0"/>
                    </a:moveTo>
                    <a:lnTo>
                      <a:pt x="288" y="0"/>
                    </a:lnTo>
                    <a:lnTo>
                      <a:pt x="0" y="286"/>
                    </a:lnTo>
                    <a:lnTo>
                      <a:pt x="0" y="0"/>
                    </a:lnTo>
                    <a:close/>
                  </a:path>
                </a:pathLst>
              </a:custGeom>
              <a:solidFill>
                <a:schemeClr val="accent2">
                  <a:lumMod val="50000"/>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grpSp>
        <p:sp>
          <p:nvSpPr>
            <p:cNvPr id="84" name="TextBox 83">
              <a:extLst>
                <a:ext uri="{FF2B5EF4-FFF2-40B4-BE49-F238E27FC236}">
                  <a16:creationId xmlns:a16="http://schemas.microsoft.com/office/drawing/2014/main" id="{49D9EBF5-6CA8-EF77-2F63-CA7B3474F5AA}"/>
                </a:ext>
              </a:extLst>
            </p:cNvPr>
            <p:cNvSpPr txBox="1"/>
            <p:nvPr/>
          </p:nvSpPr>
          <p:spPr>
            <a:xfrm>
              <a:off x="963767" y="5241331"/>
              <a:ext cx="2609825" cy="423829"/>
            </a:xfrm>
            <a:prstGeom prst="rect">
              <a:avLst/>
            </a:prstGeom>
            <a:noFill/>
          </p:spPr>
          <p:txBody>
            <a:bodyPr wrap="square" lIns="0" tIns="0" rIns="0" bIns="0" rtlCol="0">
              <a:spAutoFit/>
            </a:bodyPr>
            <a:lstStyle/>
            <a:p>
              <a:pPr algn="ctr">
                <a:spcAft>
                  <a:spcPts val="600"/>
                </a:spcAft>
              </a:pPr>
              <a:r>
                <a:rPr lang="en-US" sz="1300" dirty="0">
                  <a:solidFill>
                    <a:schemeClr val="bg1"/>
                  </a:solidFill>
                  <a:latin typeface="Poppins Light" panose="00000400000000000000" pitchFamily="50" charset="0"/>
                  <a:cs typeface="Poppins Light" panose="00000400000000000000" pitchFamily="50" charset="0"/>
                </a:rPr>
                <a:t>Quick ratio – monitor at   each month end. </a:t>
              </a:r>
            </a:p>
          </p:txBody>
        </p:sp>
      </p:grpSp>
      <p:grpSp>
        <p:nvGrpSpPr>
          <p:cNvPr id="107" name="Group 106">
            <a:extLst>
              <a:ext uri="{FF2B5EF4-FFF2-40B4-BE49-F238E27FC236}">
                <a16:creationId xmlns:a16="http://schemas.microsoft.com/office/drawing/2014/main" id="{C2E35B09-D5BA-B9F1-9842-6C2619A2E6AE}"/>
              </a:ext>
            </a:extLst>
          </p:cNvPr>
          <p:cNvGrpSpPr/>
          <p:nvPr/>
        </p:nvGrpSpPr>
        <p:grpSpPr>
          <a:xfrm>
            <a:off x="853497" y="1532225"/>
            <a:ext cx="2703815" cy="2283178"/>
            <a:chOff x="853497" y="1532225"/>
            <a:chExt cx="2849526" cy="2418528"/>
          </a:xfrm>
        </p:grpSpPr>
        <p:grpSp>
          <p:nvGrpSpPr>
            <p:cNvPr id="53" name="Group 52">
              <a:extLst>
                <a:ext uri="{FF2B5EF4-FFF2-40B4-BE49-F238E27FC236}">
                  <a16:creationId xmlns:a16="http://schemas.microsoft.com/office/drawing/2014/main" id="{06F32A83-2DE1-5A4C-86C5-0A68C4299723}"/>
                </a:ext>
              </a:extLst>
            </p:cNvPr>
            <p:cNvGrpSpPr/>
            <p:nvPr/>
          </p:nvGrpSpPr>
          <p:grpSpPr>
            <a:xfrm>
              <a:off x="853497" y="1532225"/>
              <a:ext cx="2849526" cy="2418528"/>
              <a:chOff x="735893" y="1077913"/>
              <a:chExt cx="2567695" cy="2557462"/>
            </a:xfrm>
          </p:grpSpPr>
          <p:sp>
            <p:nvSpPr>
              <p:cNvPr id="54" name="Freeform 6">
                <a:extLst>
                  <a:ext uri="{FF2B5EF4-FFF2-40B4-BE49-F238E27FC236}">
                    <a16:creationId xmlns:a16="http://schemas.microsoft.com/office/drawing/2014/main" id="{16F35DA7-8F21-2830-7F5B-BC55A277B544}"/>
                  </a:ext>
                </a:extLst>
              </p:cNvPr>
              <p:cNvSpPr>
                <a:spLocks/>
              </p:cNvSpPr>
              <p:nvPr/>
            </p:nvSpPr>
            <p:spPr bwMode="auto">
              <a:xfrm>
                <a:off x="750888" y="1077913"/>
                <a:ext cx="2552700" cy="2557462"/>
              </a:xfrm>
              <a:custGeom>
                <a:avLst/>
                <a:gdLst/>
                <a:ahLst/>
                <a:cxnLst>
                  <a:cxn ang="0">
                    <a:pos x="288" y="0"/>
                  </a:cxn>
                  <a:cxn ang="0">
                    <a:pos x="1608" y="0"/>
                  </a:cxn>
                  <a:cxn ang="0">
                    <a:pos x="1608" y="1611"/>
                  </a:cxn>
                  <a:cxn ang="0">
                    <a:pos x="0" y="1611"/>
                  </a:cxn>
                  <a:cxn ang="0">
                    <a:pos x="0" y="288"/>
                  </a:cxn>
                  <a:cxn ang="0">
                    <a:pos x="288" y="0"/>
                  </a:cxn>
                </a:cxnLst>
                <a:rect l="0" t="0" r="r" b="b"/>
                <a:pathLst>
                  <a:path w="1608" h="1611">
                    <a:moveTo>
                      <a:pt x="288" y="0"/>
                    </a:moveTo>
                    <a:lnTo>
                      <a:pt x="1608" y="0"/>
                    </a:lnTo>
                    <a:lnTo>
                      <a:pt x="1608" y="1611"/>
                    </a:lnTo>
                    <a:lnTo>
                      <a:pt x="0" y="1611"/>
                    </a:lnTo>
                    <a:lnTo>
                      <a:pt x="0" y="288"/>
                    </a:lnTo>
                    <a:lnTo>
                      <a:pt x="288" y="0"/>
                    </a:lnTo>
                    <a:close/>
                  </a:path>
                </a:pathLst>
              </a:custGeom>
              <a:solidFill>
                <a:srgbClr val="00A8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55" name="Freeform 7">
                <a:extLst>
                  <a:ext uri="{FF2B5EF4-FFF2-40B4-BE49-F238E27FC236}">
                    <a16:creationId xmlns:a16="http://schemas.microsoft.com/office/drawing/2014/main" id="{B6A2A0BE-2900-2ABA-6AAB-5F112BA172A4}"/>
                  </a:ext>
                </a:extLst>
              </p:cNvPr>
              <p:cNvSpPr>
                <a:spLocks/>
              </p:cNvSpPr>
              <p:nvPr/>
            </p:nvSpPr>
            <p:spPr bwMode="auto">
              <a:xfrm>
                <a:off x="735893" y="1077913"/>
                <a:ext cx="457200" cy="457200"/>
              </a:xfrm>
              <a:custGeom>
                <a:avLst/>
                <a:gdLst/>
                <a:ahLst/>
                <a:cxnLst>
                  <a:cxn ang="0">
                    <a:pos x="288" y="0"/>
                  </a:cxn>
                  <a:cxn ang="0">
                    <a:pos x="288" y="288"/>
                  </a:cxn>
                  <a:cxn ang="0">
                    <a:pos x="0" y="288"/>
                  </a:cxn>
                  <a:cxn ang="0">
                    <a:pos x="288" y="0"/>
                  </a:cxn>
                </a:cxnLst>
                <a:rect l="0" t="0" r="r" b="b"/>
                <a:pathLst>
                  <a:path w="288" h="288">
                    <a:moveTo>
                      <a:pt x="288" y="0"/>
                    </a:moveTo>
                    <a:lnTo>
                      <a:pt x="288" y="288"/>
                    </a:lnTo>
                    <a:lnTo>
                      <a:pt x="0" y="288"/>
                    </a:lnTo>
                    <a:lnTo>
                      <a:pt x="288" y="0"/>
                    </a:lnTo>
                    <a:close/>
                  </a:path>
                </a:pathLst>
              </a:custGeom>
              <a:gradFill flip="none" rotWithShape="1">
                <a:gsLst>
                  <a:gs pos="0">
                    <a:srgbClr val="00A8CA">
                      <a:tint val="66000"/>
                      <a:satMod val="160000"/>
                    </a:srgbClr>
                  </a:gs>
                  <a:gs pos="50000">
                    <a:srgbClr val="00A8CA">
                      <a:tint val="44500"/>
                      <a:satMod val="160000"/>
                    </a:srgbClr>
                  </a:gs>
                  <a:gs pos="100000">
                    <a:srgbClr val="00A8CA">
                      <a:tint val="23500"/>
                      <a:satMod val="160000"/>
                    </a:srgbClr>
                  </a:gs>
                </a:gsLst>
                <a:path path="circle">
                  <a:fillToRect l="100000" t="100000"/>
                </a:path>
                <a:tileRect r="-100000" b="-10000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56" name="Freeform 8">
                <a:extLst>
                  <a:ext uri="{FF2B5EF4-FFF2-40B4-BE49-F238E27FC236}">
                    <a16:creationId xmlns:a16="http://schemas.microsoft.com/office/drawing/2014/main" id="{E63796C2-3BE5-D526-C5B0-A5CCFD60944E}"/>
                  </a:ext>
                </a:extLst>
              </p:cNvPr>
              <p:cNvSpPr>
                <a:spLocks/>
              </p:cNvSpPr>
              <p:nvPr/>
            </p:nvSpPr>
            <p:spPr bwMode="auto">
              <a:xfrm>
                <a:off x="750888" y="1535113"/>
                <a:ext cx="457200" cy="454025"/>
              </a:xfrm>
              <a:custGeom>
                <a:avLst/>
                <a:gdLst/>
                <a:ahLst/>
                <a:cxnLst>
                  <a:cxn ang="0">
                    <a:pos x="0" y="0"/>
                  </a:cxn>
                  <a:cxn ang="0">
                    <a:pos x="288" y="0"/>
                  </a:cxn>
                  <a:cxn ang="0">
                    <a:pos x="0" y="286"/>
                  </a:cxn>
                  <a:cxn ang="0">
                    <a:pos x="0" y="0"/>
                  </a:cxn>
                </a:cxnLst>
                <a:rect l="0" t="0" r="r" b="b"/>
                <a:pathLst>
                  <a:path w="288" h="286">
                    <a:moveTo>
                      <a:pt x="0" y="0"/>
                    </a:moveTo>
                    <a:lnTo>
                      <a:pt x="288" y="0"/>
                    </a:lnTo>
                    <a:lnTo>
                      <a:pt x="0" y="286"/>
                    </a:lnTo>
                    <a:lnTo>
                      <a:pt x="0" y="0"/>
                    </a:lnTo>
                    <a:close/>
                  </a:path>
                </a:pathLst>
              </a:custGeom>
              <a:solidFill>
                <a:schemeClr val="accent2">
                  <a:lumMod val="50000"/>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grpSp>
        <p:sp>
          <p:nvSpPr>
            <p:cNvPr id="93" name="TextBox 92">
              <a:extLst>
                <a:ext uri="{FF2B5EF4-FFF2-40B4-BE49-F238E27FC236}">
                  <a16:creationId xmlns:a16="http://schemas.microsoft.com/office/drawing/2014/main" id="{2B36BC0B-E3CB-419E-71B2-2D7570C99DE5}"/>
                </a:ext>
              </a:extLst>
            </p:cNvPr>
            <p:cNvSpPr txBox="1"/>
            <p:nvPr/>
          </p:nvSpPr>
          <p:spPr>
            <a:xfrm>
              <a:off x="974369" y="2226146"/>
              <a:ext cx="2598267" cy="1271486"/>
            </a:xfrm>
            <a:prstGeom prst="rect">
              <a:avLst/>
            </a:prstGeom>
            <a:noFill/>
          </p:spPr>
          <p:txBody>
            <a:bodyPr wrap="square" lIns="0" tIns="0" rIns="0" bIns="0" rtlCol="0">
              <a:spAutoFit/>
            </a:bodyPr>
            <a:lstStyle/>
            <a:p>
              <a:pPr algn="ctr">
                <a:spcAft>
                  <a:spcPts val="600"/>
                </a:spcAft>
              </a:pPr>
              <a:r>
                <a:rPr lang="en-US" sz="1300" dirty="0">
                  <a:solidFill>
                    <a:schemeClr val="bg1"/>
                  </a:solidFill>
                  <a:latin typeface="Poppins Light" panose="00000400000000000000" pitchFamily="50" charset="0"/>
                  <a:cs typeface="Poppins Light" panose="00000400000000000000" pitchFamily="50" charset="0"/>
                </a:rPr>
                <a:t>Accurate and timely management accounts and information are imperative and can help monitor and avoid breaches of the IATA financial tests</a:t>
              </a:r>
            </a:p>
          </p:txBody>
        </p:sp>
      </p:grpSp>
      <p:grpSp>
        <p:nvGrpSpPr>
          <p:cNvPr id="106" name="Group 105">
            <a:extLst>
              <a:ext uri="{FF2B5EF4-FFF2-40B4-BE49-F238E27FC236}">
                <a16:creationId xmlns:a16="http://schemas.microsoft.com/office/drawing/2014/main" id="{5ADABB55-099F-450E-B71B-0956931EBF9A}"/>
              </a:ext>
            </a:extLst>
          </p:cNvPr>
          <p:cNvGrpSpPr/>
          <p:nvPr/>
        </p:nvGrpSpPr>
        <p:grpSpPr>
          <a:xfrm>
            <a:off x="3929850" y="1532225"/>
            <a:ext cx="2703815" cy="2283178"/>
            <a:chOff x="3929850" y="1532225"/>
            <a:chExt cx="2849526" cy="2418528"/>
          </a:xfrm>
        </p:grpSpPr>
        <p:grpSp>
          <p:nvGrpSpPr>
            <p:cNvPr id="68" name="Group 67">
              <a:extLst>
                <a:ext uri="{FF2B5EF4-FFF2-40B4-BE49-F238E27FC236}">
                  <a16:creationId xmlns:a16="http://schemas.microsoft.com/office/drawing/2014/main" id="{3AAF6CC0-79D6-B8C6-1E2E-7590529C77C7}"/>
                </a:ext>
              </a:extLst>
            </p:cNvPr>
            <p:cNvGrpSpPr/>
            <p:nvPr/>
          </p:nvGrpSpPr>
          <p:grpSpPr>
            <a:xfrm>
              <a:off x="3929850" y="1532225"/>
              <a:ext cx="2849526" cy="2418528"/>
              <a:chOff x="735893" y="1077913"/>
              <a:chExt cx="2567695" cy="2557462"/>
            </a:xfrm>
          </p:grpSpPr>
          <p:sp>
            <p:nvSpPr>
              <p:cNvPr id="69" name="Freeform 6">
                <a:extLst>
                  <a:ext uri="{FF2B5EF4-FFF2-40B4-BE49-F238E27FC236}">
                    <a16:creationId xmlns:a16="http://schemas.microsoft.com/office/drawing/2014/main" id="{E52C2EC2-99D2-AA24-A527-2F9AA11D319C}"/>
                  </a:ext>
                </a:extLst>
              </p:cNvPr>
              <p:cNvSpPr>
                <a:spLocks/>
              </p:cNvSpPr>
              <p:nvPr/>
            </p:nvSpPr>
            <p:spPr bwMode="auto">
              <a:xfrm>
                <a:off x="750888" y="1077913"/>
                <a:ext cx="2552700" cy="2557462"/>
              </a:xfrm>
              <a:custGeom>
                <a:avLst/>
                <a:gdLst/>
                <a:ahLst/>
                <a:cxnLst>
                  <a:cxn ang="0">
                    <a:pos x="288" y="0"/>
                  </a:cxn>
                  <a:cxn ang="0">
                    <a:pos x="1608" y="0"/>
                  </a:cxn>
                  <a:cxn ang="0">
                    <a:pos x="1608" y="1611"/>
                  </a:cxn>
                  <a:cxn ang="0">
                    <a:pos x="0" y="1611"/>
                  </a:cxn>
                  <a:cxn ang="0">
                    <a:pos x="0" y="288"/>
                  </a:cxn>
                  <a:cxn ang="0">
                    <a:pos x="288" y="0"/>
                  </a:cxn>
                </a:cxnLst>
                <a:rect l="0" t="0" r="r" b="b"/>
                <a:pathLst>
                  <a:path w="1608" h="1611">
                    <a:moveTo>
                      <a:pt x="288" y="0"/>
                    </a:moveTo>
                    <a:lnTo>
                      <a:pt x="1608" y="0"/>
                    </a:lnTo>
                    <a:lnTo>
                      <a:pt x="1608" y="1611"/>
                    </a:lnTo>
                    <a:lnTo>
                      <a:pt x="0" y="1611"/>
                    </a:lnTo>
                    <a:lnTo>
                      <a:pt x="0" y="288"/>
                    </a:lnTo>
                    <a:lnTo>
                      <a:pt x="288" y="0"/>
                    </a:lnTo>
                    <a:close/>
                  </a:path>
                </a:pathLst>
              </a:custGeom>
              <a:solidFill>
                <a:srgbClr val="2021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70" name="Freeform 7">
                <a:extLst>
                  <a:ext uri="{FF2B5EF4-FFF2-40B4-BE49-F238E27FC236}">
                    <a16:creationId xmlns:a16="http://schemas.microsoft.com/office/drawing/2014/main" id="{A3FADB32-DB0F-9327-88F3-320E6FFEB9D0}"/>
                  </a:ext>
                </a:extLst>
              </p:cNvPr>
              <p:cNvSpPr>
                <a:spLocks/>
              </p:cNvSpPr>
              <p:nvPr/>
            </p:nvSpPr>
            <p:spPr bwMode="auto">
              <a:xfrm>
                <a:off x="735893" y="1077913"/>
                <a:ext cx="457200" cy="457200"/>
              </a:xfrm>
              <a:custGeom>
                <a:avLst/>
                <a:gdLst/>
                <a:ahLst/>
                <a:cxnLst>
                  <a:cxn ang="0">
                    <a:pos x="288" y="0"/>
                  </a:cxn>
                  <a:cxn ang="0">
                    <a:pos x="288" y="288"/>
                  </a:cxn>
                  <a:cxn ang="0">
                    <a:pos x="0" y="288"/>
                  </a:cxn>
                  <a:cxn ang="0">
                    <a:pos x="288" y="0"/>
                  </a:cxn>
                </a:cxnLst>
                <a:rect l="0" t="0" r="r" b="b"/>
                <a:pathLst>
                  <a:path w="288" h="288">
                    <a:moveTo>
                      <a:pt x="288" y="0"/>
                    </a:moveTo>
                    <a:lnTo>
                      <a:pt x="288" y="288"/>
                    </a:lnTo>
                    <a:lnTo>
                      <a:pt x="0" y="288"/>
                    </a:lnTo>
                    <a:lnTo>
                      <a:pt x="288" y="0"/>
                    </a:lnTo>
                    <a:close/>
                  </a:path>
                </a:pathLst>
              </a:custGeom>
              <a:gradFill flip="none" rotWithShape="1">
                <a:gsLst>
                  <a:gs pos="0">
                    <a:srgbClr val="20216E">
                      <a:tint val="66000"/>
                      <a:satMod val="160000"/>
                    </a:srgbClr>
                  </a:gs>
                  <a:gs pos="50000">
                    <a:srgbClr val="20216E">
                      <a:tint val="44500"/>
                      <a:satMod val="160000"/>
                    </a:srgbClr>
                  </a:gs>
                  <a:gs pos="100000">
                    <a:srgbClr val="20216E">
                      <a:tint val="23500"/>
                      <a:satMod val="160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71" name="Freeform 8">
                <a:extLst>
                  <a:ext uri="{FF2B5EF4-FFF2-40B4-BE49-F238E27FC236}">
                    <a16:creationId xmlns:a16="http://schemas.microsoft.com/office/drawing/2014/main" id="{46C12510-FAA6-E783-66E5-532A5B4F1FD5}"/>
                  </a:ext>
                </a:extLst>
              </p:cNvPr>
              <p:cNvSpPr>
                <a:spLocks/>
              </p:cNvSpPr>
              <p:nvPr/>
            </p:nvSpPr>
            <p:spPr bwMode="auto">
              <a:xfrm>
                <a:off x="750888" y="1535113"/>
                <a:ext cx="457200" cy="454025"/>
              </a:xfrm>
              <a:custGeom>
                <a:avLst/>
                <a:gdLst/>
                <a:ahLst/>
                <a:cxnLst>
                  <a:cxn ang="0">
                    <a:pos x="0" y="0"/>
                  </a:cxn>
                  <a:cxn ang="0">
                    <a:pos x="288" y="0"/>
                  </a:cxn>
                  <a:cxn ang="0">
                    <a:pos x="0" y="286"/>
                  </a:cxn>
                  <a:cxn ang="0">
                    <a:pos x="0" y="0"/>
                  </a:cxn>
                </a:cxnLst>
                <a:rect l="0" t="0" r="r" b="b"/>
                <a:pathLst>
                  <a:path w="288" h="286">
                    <a:moveTo>
                      <a:pt x="0" y="0"/>
                    </a:moveTo>
                    <a:lnTo>
                      <a:pt x="288" y="0"/>
                    </a:lnTo>
                    <a:lnTo>
                      <a:pt x="0" y="286"/>
                    </a:lnTo>
                    <a:lnTo>
                      <a:pt x="0" y="0"/>
                    </a:lnTo>
                    <a:close/>
                  </a:path>
                </a:pathLst>
              </a:custGeom>
              <a:solidFill>
                <a:schemeClr val="accent2">
                  <a:lumMod val="50000"/>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grpSp>
        <p:sp>
          <p:nvSpPr>
            <p:cNvPr id="94" name="TextBox 93">
              <a:extLst>
                <a:ext uri="{FF2B5EF4-FFF2-40B4-BE49-F238E27FC236}">
                  <a16:creationId xmlns:a16="http://schemas.microsoft.com/office/drawing/2014/main" id="{C6C9D78D-14E2-93EA-0D9E-9AF836C0ADAC}"/>
                </a:ext>
              </a:extLst>
            </p:cNvPr>
            <p:cNvSpPr txBox="1"/>
            <p:nvPr/>
          </p:nvSpPr>
          <p:spPr>
            <a:xfrm>
              <a:off x="4101882" y="2402481"/>
              <a:ext cx="2598267" cy="847657"/>
            </a:xfrm>
            <a:prstGeom prst="rect">
              <a:avLst/>
            </a:prstGeom>
            <a:noFill/>
          </p:spPr>
          <p:txBody>
            <a:bodyPr wrap="square" lIns="0" tIns="0" rIns="0" bIns="0" rtlCol="0">
              <a:spAutoFit/>
            </a:bodyPr>
            <a:lstStyle/>
            <a:p>
              <a:pPr algn="ctr">
                <a:spcAft>
                  <a:spcPts val="600"/>
                </a:spcAft>
              </a:pPr>
              <a:r>
                <a:rPr lang="en-US" sz="1300" dirty="0">
                  <a:solidFill>
                    <a:schemeClr val="bg1"/>
                  </a:solidFill>
                  <a:latin typeface="Poppins Light" panose="00000400000000000000" pitchFamily="50" charset="0"/>
                  <a:cs typeface="Poppins Light" panose="00000400000000000000" pitchFamily="50" charset="0"/>
                </a:rPr>
                <a:t>Consider these ratios BEFORE the financial year end and project balance sheet outcome</a:t>
              </a:r>
            </a:p>
          </p:txBody>
        </p:sp>
      </p:grpSp>
      <p:grpSp>
        <p:nvGrpSpPr>
          <p:cNvPr id="105" name="Group 104">
            <a:extLst>
              <a:ext uri="{FF2B5EF4-FFF2-40B4-BE49-F238E27FC236}">
                <a16:creationId xmlns:a16="http://schemas.microsoft.com/office/drawing/2014/main" id="{ADDA7C0D-1BA2-5338-B71C-B2BEC4D39B62}"/>
              </a:ext>
            </a:extLst>
          </p:cNvPr>
          <p:cNvGrpSpPr/>
          <p:nvPr/>
        </p:nvGrpSpPr>
        <p:grpSpPr>
          <a:xfrm>
            <a:off x="7061393" y="1532225"/>
            <a:ext cx="2703815" cy="2283178"/>
            <a:chOff x="7061393" y="1532225"/>
            <a:chExt cx="2849526" cy="2418528"/>
          </a:xfrm>
        </p:grpSpPr>
        <p:grpSp>
          <p:nvGrpSpPr>
            <p:cNvPr id="76" name="Group 75">
              <a:extLst>
                <a:ext uri="{FF2B5EF4-FFF2-40B4-BE49-F238E27FC236}">
                  <a16:creationId xmlns:a16="http://schemas.microsoft.com/office/drawing/2014/main" id="{AB35B658-425E-7C87-63CC-B5A71BEE797F}"/>
                </a:ext>
              </a:extLst>
            </p:cNvPr>
            <p:cNvGrpSpPr/>
            <p:nvPr/>
          </p:nvGrpSpPr>
          <p:grpSpPr>
            <a:xfrm>
              <a:off x="7061393" y="1532225"/>
              <a:ext cx="2849526" cy="2418528"/>
              <a:chOff x="735893" y="1077913"/>
              <a:chExt cx="2567695" cy="2557462"/>
            </a:xfrm>
          </p:grpSpPr>
          <p:sp>
            <p:nvSpPr>
              <p:cNvPr id="77" name="Freeform 6">
                <a:extLst>
                  <a:ext uri="{FF2B5EF4-FFF2-40B4-BE49-F238E27FC236}">
                    <a16:creationId xmlns:a16="http://schemas.microsoft.com/office/drawing/2014/main" id="{01EC28B0-1648-1271-0A8C-86EABB210621}"/>
                  </a:ext>
                </a:extLst>
              </p:cNvPr>
              <p:cNvSpPr>
                <a:spLocks/>
              </p:cNvSpPr>
              <p:nvPr/>
            </p:nvSpPr>
            <p:spPr bwMode="auto">
              <a:xfrm>
                <a:off x="750888" y="1077913"/>
                <a:ext cx="2552700" cy="2557462"/>
              </a:xfrm>
              <a:custGeom>
                <a:avLst/>
                <a:gdLst/>
                <a:ahLst/>
                <a:cxnLst>
                  <a:cxn ang="0">
                    <a:pos x="288" y="0"/>
                  </a:cxn>
                  <a:cxn ang="0">
                    <a:pos x="1608" y="0"/>
                  </a:cxn>
                  <a:cxn ang="0">
                    <a:pos x="1608" y="1611"/>
                  </a:cxn>
                  <a:cxn ang="0">
                    <a:pos x="0" y="1611"/>
                  </a:cxn>
                  <a:cxn ang="0">
                    <a:pos x="0" y="288"/>
                  </a:cxn>
                  <a:cxn ang="0">
                    <a:pos x="288" y="0"/>
                  </a:cxn>
                </a:cxnLst>
                <a:rect l="0" t="0" r="r" b="b"/>
                <a:pathLst>
                  <a:path w="1608" h="1611">
                    <a:moveTo>
                      <a:pt x="288" y="0"/>
                    </a:moveTo>
                    <a:lnTo>
                      <a:pt x="1608" y="0"/>
                    </a:lnTo>
                    <a:lnTo>
                      <a:pt x="1608" y="1611"/>
                    </a:lnTo>
                    <a:lnTo>
                      <a:pt x="0" y="1611"/>
                    </a:lnTo>
                    <a:lnTo>
                      <a:pt x="0" y="288"/>
                    </a:lnTo>
                    <a:lnTo>
                      <a:pt x="288" y="0"/>
                    </a:lnTo>
                    <a:close/>
                  </a:path>
                </a:pathLst>
              </a:custGeom>
              <a:solidFill>
                <a:srgbClr val="00A8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78" name="Freeform 7">
                <a:extLst>
                  <a:ext uri="{FF2B5EF4-FFF2-40B4-BE49-F238E27FC236}">
                    <a16:creationId xmlns:a16="http://schemas.microsoft.com/office/drawing/2014/main" id="{BD66303B-2082-0666-D44F-CF47DBEF175D}"/>
                  </a:ext>
                </a:extLst>
              </p:cNvPr>
              <p:cNvSpPr>
                <a:spLocks/>
              </p:cNvSpPr>
              <p:nvPr/>
            </p:nvSpPr>
            <p:spPr bwMode="auto">
              <a:xfrm>
                <a:off x="735893" y="1077913"/>
                <a:ext cx="457200" cy="457200"/>
              </a:xfrm>
              <a:custGeom>
                <a:avLst/>
                <a:gdLst/>
                <a:ahLst/>
                <a:cxnLst>
                  <a:cxn ang="0">
                    <a:pos x="288" y="0"/>
                  </a:cxn>
                  <a:cxn ang="0">
                    <a:pos x="288" y="288"/>
                  </a:cxn>
                  <a:cxn ang="0">
                    <a:pos x="0" y="288"/>
                  </a:cxn>
                  <a:cxn ang="0">
                    <a:pos x="288" y="0"/>
                  </a:cxn>
                </a:cxnLst>
                <a:rect l="0" t="0" r="r" b="b"/>
                <a:pathLst>
                  <a:path w="288" h="288">
                    <a:moveTo>
                      <a:pt x="288" y="0"/>
                    </a:moveTo>
                    <a:lnTo>
                      <a:pt x="288" y="288"/>
                    </a:lnTo>
                    <a:lnTo>
                      <a:pt x="0" y="288"/>
                    </a:lnTo>
                    <a:lnTo>
                      <a:pt x="288" y="0"/>
                    </a:lnTo>
                    <a:close/>
                  </a:path>
                </a:pathLst>
              </a:custGeom>
              <a:gradFill flip="none" rotWithShape="1">
                <a:gsLst>
                  <a:gs pos="0">
                    <a:srgbClr val="00A8CA">
                      <a:tint val="66000"/>
                      <a:satMod val="160000"/>
                    </a:srgbClr>
                  </a:gs>
                  <a:gs pos="50000">
                    <a:srgbClr val="00A8CA">
                      <a:tint val="44500"/>
                      <a:satMod val="160000"/>
                    </a:srgbClr>
                  </a:gs>
                  <a:gs pos="100000">
                    <a:srgbClr val="00A8CA">
                      <a:tint val="23500"/>
                      <a:satMod val="160000"/>
                    </a:srgbClr>
                  </a:gs>
                </a:gsLst>
                <a:path path="circle">
                  <a:fillToRect l="100000" t="100000"/>
                </a:path>
                <a:tileRect r="-100000" b="-10000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79" name="Freeform 8">
                <a:extLst>
                  <a:ext uri="{FF2B5EF4-FFF2-40B4-BE49-F238E27FC236}">
                    <a16:creationId xmlns:a16="http://schemas.microsoft.com/office/drawing/2014/main" id="{35A31BA4-1B80-9F23-41C3-6F30FC7F8908}"/>
                  </a:ext>
                </a:extLst>
              </p:cNvPr>
              <p:cNvSpPr>
                <a:spLocks/>
              </p:cNvSpPr>
              <p:nvPr/>
            </p:nvSpPr>
            <p:spPr bwMode="auto">
              <a:xfrm>
                <a:off x="750888" y="1535113"/>
                <a:ext cx="457200" cy="454025"/>
              </a:xfrm>
              <a:custGeom>
                <a:avLst/>
                <a:gdLst/>
                <a:ahLst/>
                <a:cxnLst>
                  <a:cxn ang="0">
                    <a:pos x="0" y="0"/>
                  </a:cxn>
                  <a:cxn ang="0">
                    <a:pos x="288" y="0"/>
                  </a:cxn>
                  <a:cxn ang="0">
                    <a:pos x="0" y="286"/>
                  </a:cxn>
                  <a:cxn ang="0">
                    <a:pos x="0" y="0"/>
                  </a:cxn>
                </a:cxnLst>
                <a:rect l="0" t="0" r="r" b="b"/>
                <a:pathLst>
                  <a:path w="288" h="286">
                    <a:moveTo>
                      <a:pt x="0" y="0"/>
                    </a:moveTo>
                    <a:lnTo>
                      <a:pt x="288" y="0"/>
                    </a:lnTo>
                    <a:lnTo>
                      <a:pt x="0" y="286"/>
                    </a:lnTo>
                    <a:lnTo>
                      <a:pt x="0" y="0"/>
                    </a:lnTo>
                    <a:close/>
                  </a:path>
                </a:pathLst>
              </a:custGeom>
              <a:solidFill>
                <a:schemeClr val="accent2">
                  <a:lumMod val="50000"/>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grpSp>
        <p:sp>
          <p:nvSpPr>
            <p:cNvPr id="97" name="TextBox 96">
              <a:extLst>
                <a:ext uri="{FF2B5EF4-FFF2-40B4-BE49-F238E27FC236}">
                  <a16:creationId xmlns:a16="http://schemas.microsoft.com/office/drawing/2014/main" id="{F31D6A34-E986-1977-B4F9-EBC72DBFE78A}"/>
                </a:ext>
              </a:extLst>
            </p:cNvPr>
            <p:cNvSpPr txBox="1"/>
            <p:nvPr/>
          </p:nvSpPr>
          <p:spPr>
            <a:xfrm>
              <a:off x="7237890" y="2476471"/>
              <a:ext cx="2598267" cy="635743"/>
            </a:xfrm>
            <a:prstGeom prst="rect">
              <a:avLst/>
            </a:prstGeom>
            <a:noFill/>
          </p:spPr>
          <p:txBody>
            <a:bodyPr wrap="square" lIns="0" tIns="0" rIns="0" bIns="0" rtlCol="0">
              <a:spAutoFit/>
            </a:bodyPr>
            <a:lstStyle/>
            <a:p>
              <a:pPr algn="ctr">
                <a:spcAft>
                  <a:spcPts val="600"/>
                </a:spcAft>
              </a:pPr>
              <a:r>
                <a:rPr lang="en-US" sz="1300" dirty="0">
                  <a:solidFill>
                    <a:schemeClr val="bg1"/>
                  </a:solidFill>
                  <a:latin typeface="Poppins Light" panose="00000400000000000000" pitchFamily="50" charset="0"/>
                  <a:cs typeface="Poppins Light" panose="00000400000000000000" pitchFamily="50" charset="0"/>
                </a:rPr>
                <a:t>Net equity - issue new equity before year end if possible and necessary </a:t>
              </a:r>
            </a:p>
          </p:txBody>
        </p:sp>
      </p:grpSp>
      <p:grpSp>
        <p:nvGrpSpPr>
          <p:cNvPr id="103" name="Group 102">
            <a:extLst>
              <a:ext uri="{FF2B5EF4-FFF2-40B4-BE49-F238E27FC236}">
                <a16:creationId xmlns:a16="http://schemas.microsoft.com/office/drawing/2014/main" id="{F5FC1689-3072-DF6C-A803-7C47BA53DF5E}"/>
              </a:ext>
            </a:extLst>
          </p:cNvPr>
          <p:cNvGrpSpPr/>
          <p:nvPr/>
        </p:nvGrpSpPr>
        <p:grpSpPr>
          <a:xfrm>
            <a:off x="3929849" y="4245213"/>
            <a:ext cx="2703815" cy="2283178"/>
            <a:chOff x="3929850" y="4245213"/>
            <a:chExt cx="2849526" cy="2418528"/>
          </a:xfrm>
        </p:grpSpPr>
        <p:grpSp>
          <p:nvGrpSpPr>
            <p:cNvPr id="72" name="Group 71">
              <a:extLst>
                <a:ext uri="{FF2B5EF4-FFF2-40B4-BE49-F238E27FC236}">
                  <a16:creationId xmlns:a16="http://schemas.microsoft.com/office/drawing/2014/main" id="{AD49511B-963E-18BD-9A3E-212798620231}"/>
                </a:ext>
              </a:extLst>
            </p:cNvPr>
            <p:cNvGrpSpPr/>
            <p:nvPr/>
          </p:nvGrpSpPr>
          <p:grpSpPr>
            <a:xfrm>
              <a:off x="3929850" y="4245213"/>
              <a:ext cx="2849526" cy="2418528"/>
              <a:chOff x="735893" y="1077913"/>
              <a:chExt cx="2567695" cy="2557462"/>
            </a:xfrm>
          </p:grpSpPr>
          <p:sp>
            <p:nvSpPr>
              <p:cNvPr id="73" name="Freeform 6">
                <a:extLst>
                  <a:ext uri="{FF2B5EF4-FFF2-40B4-BE49-F238E27FC236}">
                    <a16:creationId xmlns:a16="http://schemas.microsoft.com/office/drawing/2014/main" id="{1FE37B90-95BC-1CD0-119E-F29A96667132}"/>
                  </a:ext>
                </a:extLst>
              </p:cNvPr>
              <p:cNvSpPr>
                <a:spLocks/>
              </p:cNvSpPr>
              <p:nvPr/>
            </p:nvSpPr>
            <p:spPr bwMode="auto">
              <a:xfrm>
                <a:off x="750888" y="1077913"/>
                <a:ext cx="2552700" cy="2557462"/>
              </a:xfrm>
              <a:custGeom>
                <a:avLst/>
                <a:gdLst/>
                <a:ahLst/>
                <a:cxnLst>
                  <a:cxn ang="0">
                    <a:pos x="288" y="0"/>
                  </a:cxn>
                  <a:cxn ang="0">
                    <a:pos x="1608" y="0"/>
                  </a:cxn>
                  <a:cxn ang="0">
                    <a:pos x="1608" y="1611"/>
                  </a:cxn>
                  <a:cxn ang="0">
                    <a:pos x="0" y="1611"/>
                  </a:cxn>
                  <a:cxn ang="0">
                    <a:pos x="0" y="288"/>
                  </a:cxn>
                  <a:cxn ang="0">
                    <a:pos x="288" y="0"/>
                  </a:cxn>
                </a:cxnLst>
                <a:rect l="0" t="0" r="r" b="b"/>
                <a:pathLst>
                  <a:path w="1608" h="1611">
                    <a:moveTo>
                      <a:pt x="288" y="0"/>
                    </a:moveTo>
                    <a:lnTo>
                      <a:pt x="1608" y="0"/>
                    </a:lnTo>
                    <a:lnTo>
                      <a:pt x="1608" y="1611"/>
                    </a:lnTo>
                    <a:lnTo>
                      <a:pt x="0" y="1611"/>
                    </a:lnTo>
                    <a:lnTo>
                      <a:pt x="0" y="288"/>
                    </a:lnTo>
                    <a:lnTo>
                      <a:pt x="288" y="0"/>
                    </a:lnTo>
                    <a:close/>
                  </a:path>
                </a:pathLst>
              </a:custGeom>
              <a:solidFill>
                <a:srgbClr val="00A8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74" name="Freeform 7">
                <a:extLst>
                  <a:ext uri="{FF2B5EF4-FFF2-40B4-BE49-F238E27FC236}">
                    <a16:creationId xmlns:a16="http://schemas.microsoft.com/office/drawing/2014/main" id="{9E831993-AEE1-7D2F-A0CF-EBDFA03294EA}"/>
                  </a:ext>
                </a:extLst>
              </p:cNvPr>
              <p:cNvSpPr>
                <a:spLocks/>
              </p:cNvSpPr>
              <p:nvPr/>
            </p:nvSpPr>
            <p:spPr bwMode="auto">
              <a:xfrm>
                <a:off x="735893" y="1077913"/>
                <a:ext cx="457200" cy="457200"/>
              </a:xfrm>
              <a:custGeom>
                <a:avLst/>
                <a:gdLst/>
                <a:ahLst/>
                <a:cxnLst>
                  <a:cxn ang="0">
                    <a:pos x="288" y="0"/>
                  </a:cxn>
                  <a:cxn ang="0">
                    <a:pos x="288" y="288"/>
                  </a:cxn>
                  <a:cxn ang="0">
                    <a:pos x="0" y="288"/>
                  </a:cxn>
                  <a:cxn ang="0">
                    <a:pos x="288" y="0"/>
                  </a:cxn>
                </a:cxnLst>
                <a:rect l="0" t="0" r="r" b="b"/>
                <a:pathLst>
                  <a:path w="288" h="288">
                    <a:moveTo>
                      <a:pt x="288" y="0"/>
                    </a:moveTo>
                    <a:lnTo>
                      <a:pt x="288" y="288"/>
                    </a:lnTo>
                    <a:lnTo>
                      <a:pt x="0" y="288"/>
                    </a:lnTo>
                    <a:lnTo>
                      <a:pt x="288" y="0"/>
                    </a:lnTo>
                    <a:close/>
                  </a:path>
                </a:pathLst>
              </a:custGeom>
              <a:gradFill flip="none" rotWithShape="1">
                <a:gsLst>
                  <a:gs pos="0">
                    <a:srgbClr val="00A8CA">
                      <a:tint val="66000"/>
                      <a:satMod val="160000"/>
                    </a:srgbClr>
                  </a:gs>
                  <a:gs pos="50000">
                    <a:srgbClr val="00A8CA">
                      <a:tint val="44500"/>
                      <a:satMod val="160000"/>
                    </a:srgbClr>
                  </a:gs>
                  <a:gs pos="100000">
                    <a:srgbClr val="00A8CA">
                      <a:tint val="23500"/>
                      <a:satMod val="160000"/>
                    </a:srgbClr>
                  </a:gs>
                </a:gsLst>
                <a:path path="circle">
                  <a:fillToRect l="100000" t="100000"/>
                </a:path>
                <a:tileRect r="-100000" b="-10000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75" name="Freeform 8">
                <a:extLst>
                  <a:ext uri="{FF2B5EF4-FFF2-40B4-BE49-F238E27FC236}">
                    <a16:creationId xmlns:a16="http://schemas.microsoft.com/office/drawing/2014/main" id="{9511CD48-EB08-3082-8DC4-DB4FDAD55357}"/>
                  </a:ext>
                </a:extLst>
              </p:cNvPr>
              <p:cNvSpPr>
                <a:spLocks/>
              </p:cNvSpPr>
              <p:nvPr/>
            </p:nvSpPr>
            <p:spPr bwMode="auto">
              <a:xfrm>
                <a:off x="750888" y="1535113"/>
                <a:ext cx="457200" cy="454025"/>
              </a:xfrm>
              <a:custGeom>
                <a:avLst/>
                <a:gdLst/>
                <a:ahLst/>
                <a:cxnLst>
                  <a:cxn ang="0">
                    <a:pos x="0" y="0"/>
                  </a:cxn>
                  <a:cxn ang="0">
                    <a:pos x="288" y="0"/>
                  </a:cxn>
                  <a:cxn ang="0">
                    <a:pos x="0" y="286"/>
                  </a:cxn>
                  <a:cxn ang="0">
                    <a:pos x="0" y="0"/>
                  </a:cxn>
                </a:cxnLst>
                <a:rect l="0" t="0" r="r" b="b"/>
                <a:pathLst>
                  <a:path w="288" h="286">
                    <a:moveTo>
                      <a:pt x="0" y="0"/>
                    </a:moveTo>
                    <a:lnTo>
                      <a:pt x="288" y="0"/>
                    </a:lnTo>
                    <a:lnTo>
                      <a:pt x="0" y="286"/>
                    </a:lnTo>
                    <a:lnTo>
                      <a:pt x="0" y="0"/>
                    </a:lnTo>
                    <a:close/>
                  </a:path>
                </a:pathLst>
              </a:custGeom>
              <a:solidFill>
                <a:schemeClr val="accent2">
                  <a:lumMod val="50000"/>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grpSp>
        <p:sp>
          <p:nvSpPr>
            <p:cNvPr id="98" name="TextBox 97">
              <a:extLst>
                <a:ext uri="{FF2B5EF4-FFF2-40B4-BE49-F238E27FC236}">
                  <a16:creationId xmlns:a16="http://schemas.microsoft.com/office/drawing/2014/main" id="{C662F34E-9F63-66FE-84D2-FB9CFA5B597E}"/>
                </a:ext>
              </a:extLst>
            </p:cNvPr>
            <p:cNvSpPr txBox="1"/>
            <p:nvPr/>
          </p:nvSpPr>
          <p:spPr>
            <a:xfrm>
              <a:off x="4142100" y="5066136"/>
              <a:ext cx="2538743" cy="847657"/>
            </a:xfrm>
            <a:prstGeom prst="rect">
              <a:avLst/>
            </a:prstGeom>
            <a:noFill/>
          </p:spPr>
          <p:txBody>
            <a:bodyPr wrap="square" lIns="0" tIns="0" rIns="0" bIns="0" rtlCol="0">
              <a:spAutoFit/>
            </a:bodyPr>
            <a:lstStyle/>
            <a:p>
              <a:pPr algn="ctr">
                <a:spcAft>
                  <a:spcPts val="600"/>
                </a:spcAft>
              </a:pPr>
              <a:r>
                <a:rPr lang="en-US" sz="1300" dirty="0">
                  <a:solidFill>
                    <a:schemeClr val="bg1"/>
                  </a:solidFill>
                  <a:latin typeface="Poppins Light" panose="00000400000000000000" pitchFamily="50" charset="0"/>
                  <a:cs typeface="Poppins Light" panose="00000400000000000000" pitchFamily="50" charset="0"/>
                </a:rPr>
                <a:t>Cash cover ratio – reduction in year end BSP improves ratios – delay ticketing until new month.</a:t>
              </a:r>
            </a:p>
          </p:txBody>
        </p:sp>
      </p:grpSp>
      <p:grpSp>
        <p:nvGrpSpPr>
          <p:cNvPr id="104" name="Group 103">
            <a:extLst>
              <a:ext uri="{FF2B5EF4-FFF2-40B4-BE49-F238E27FC236}">
                <a16:creationId xmlns:a16="http://schemas.microsoft.com/office/drawing/2014/main" id="{0F710953-FBB7-0F1D-EA3A-2909E3796C93}"/>
              </a:ext>
            </a:extLst>
          </p:cNvPr>
          <p:cNvGrpSpPr/>
          <p:nvPr/>
        </p:nvGrpSpPr>
        <p:grpSpPr>
          <a:xfrm>
            <a:off x="7061392" y="4245213"/>
            <a:ext cx="2703815" cy="2283178"/>
            <a:chOff x="7061393" y="4245213"/>
            <a:chExt cx="2849526" cy="2418528"/>
          </a:xfrm>
        </p:grpSpPr>
        <p:grpSp>
          <p:nvGrpSpPr>
            <p:cNvPr id="89" name="Group 88">
              <a:extLst>
                <a:ext uri="{FF2B5EF4-FFF2-40B4-BE49-F238E27FC236}">
                  <a16:creationId xmlns:a16="http://schemas.microsoft.com/office/drawing/2014/main" id="{B4AFD12C-E439-A68A-5DF5-DD7B3827AAB5}"/>
                </a:ext>
              </a:extLst>
            </p:cNvPr>
            <p:cNvGrpSpPr/>
            <p:nvPr/>
          </p:nvGrpSpPr>
          <p:grpSpPr>
            <a:xfrm>
              <a:off x="7061393" y="4245213"/>
              <a:ext cx="2849526" cy="2418528"/>
              <a:chOff x="735893" y="1077913"/>
              <a:chExt cx="2567695" cy="2557462"/>
            </a:xfrm>
          </p:grpSpPr>
          <p:sp>
            <p:nvSpPr>
              <p:cNvPr id="90" name="Freeform 6">
                <a:extLst>
                  <a:ext uri="{FF2B5EF4-FFF2-40B4-BE49-F238E27FC236}">
                    <a16:creationId xmlns:a16="http://schemas.microsoft.com/office/drawing/2014/main" id="{368535FE-2481-82CB-CCB4-CD20F1E8A904}"/>
                  </a:ext>
                </a:extLst>
              </p:cNvPr>
              <p:cNvSpPr>
                <a:spLocks/>
              </p:cNvSpPr>
              <p:nvPr/>
            </p:nvSpPr>
            <p:spPr bwMode="auto">
              <a:xfrm>
                <a:off x="750888" y="1077913"/>
                <a:ext cx="2552700" cy="2557462"/>
              </a:xfrm>
              <a:custGeom>
                <a:avLst/>
                <a:gdLst/>
                <a:ahLst/>
                <a:cxnLst>
                  <a:cxn ang="0">
                    <a:pos x="288" y="0"/>
                  </a:cxn>
                  <a:cxn ang="0">
                    <a:pos x="1608" y="0"/>
                  </a:cxn>
                  <a:cxn ang="0">
                    <a:pos x="1608" y="1611"/>
                  </a:cxn>
                  <a:cxn ang="0">
                    <a:pos x="0" y="1611"/>
                  </a:cxn>
                  <a:cxn ang="0">
                    <a:pos x="0" y="288"/>
                  </a:cxn>
                  <a:cxn ang="0">
                    <a:pos x="288" y="0"/>
                  </a:cxn>
                </a:cxnLst>
                <a:rect l="0" t="0" r="r" b="b"/>
                <a:pathLst>
                  <a:path w="1608" h="1611">
                    <a:moveTo>
                      <a:pt x="288" y="0"/>
                    </a:moveTo>
                    <a:lnTo>
                      <a:pt x="1608" y="0"/>
                    </a:lnTo>
                    <a:lnTo>
                      <a:pt x="1608" y="1611"/>
                    </a:lnTo>
                    <a:lnTo>
                      <a:pt x="0" y="1611"/>
                    </a:lnTo>
                    <a:lnTo>
                      <a:pt x="0" y="288"/>
                    </a:lnTo>
                    <a:lnTo>
                      <a:pt x="288" y="0"/>
                    </a:lnTo>
                    <a:close/>
                  </a:path>
                </a:pathLst>
              </a:custGeom>
              <a:solidFill>
                <a:srgbClr val="2021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91" name="Freeform 7">
                <a:extLst>
                  <a:ext uri="{FF2B5EF4-FFF2-40B4-BE49-F238E27FC236}">
                    <a16:creationId xmlns:a16="http://schemas.microsoft.com/office/drawing/2014/main" id="{CD7622B2-9F88-0164-5C62-AEBC833A72DF}"/>
                  </a:ext>
                </a:extLst>
              </p:cNvPr>
              <p:cNvSpPr>
                <a:spLocks/>
              </p:cNvSpPr>
              <p:nvPr/>
            </p:nvSpPr>
            <p:spPr bwMode="auto">
              <a:xfrm>
                <a:off x="735893" y="1077913"/>
                <a:ext cx="457200" cy="457200"/>
              </a:xfrm>
              <a:custGeom>
                <a:avLst/>
                <a:gdLst/>
                <a:ahLst/>
                <a:cxnLst>
                  <a:cxn ang="0">
                    <a:pos x="288" y="0"/>
                  </a:cxn>
                  <a:cxn ang="0">
                    <a:pos x="288" y="288"/>
                  </a:cxn>
                  <a:cxn ang="0">
                    <a:pos x="0" y="288"/>
                  </a:cxn>
                  <a:cxn ang="0">
                    <a:pos x="288" y="0"/>
                  </a:cxn>
                </a:cxnLst>
                <a:rect l="0" t="0" r="r" b="b"/>
                <a:pathLst>
                  <a:path w="288" h="288">
                    <a:moveTo>
                      <a:pt x="288" y="0"/>
                    </a:moveTo>
                    <a:lnTo>
                      <a:pt x="288" y="288"/>
                    </a:lnTo>
                    <a:lnTo>
                      <a:pt x="0" y="288"/>
                    </a:lnTo>
                    <a:lnTo>
                      <a:pt x="288" y="0"/>
                    </a:lnTo>
                    <a:close/>
                  </a:path>
                </a:pathLst>
              </a:custGeom>
              <a:gradFill flip="none" rotWithShape="1">
                <a:gsLst>
                  <a:gs pos="0">
                    <a:srgbClr val="20216E">
                      <a:tint val="66000"/>
                      <a:satMod val="160000"/>
                    </a:srgbClr>
                  </a:gs>
                  <a:gs pos="50000">
                    <a:srgbClr val="20216E">
                      <a:tint val="44500"/>
                      <a:satMod val="160000"/>
                    </a:srgbClr>
                  </a:gs>
                  <a:gs pos="100000">
                    <a:srgbClr val="20216E">
                      <a:tint val="23500"/>
                      <a:satMod val="160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sp>
            <p:nvSpPr>
              <p:cNvPr id="92" name="Freeform 8">
                <a:extLst>
                  <a:ext uri="{FF2B5EF4-FFF2-40B4-BE49-F238E27FC236}">
                    <a16:creationId xmlns:a16="http://schemas.microsoft.com/office/drawing/2014/main" id="{800BB21C-8FA5-83D5-BEA8-213F8C42A45A}"/>
                  </a:ext>
                </a:extLst>
              </p:cNvPr>
              <p:cNvSpPr>
                <a:spLocks/>
              </p:cNvSpPr>
              <p:nvPr/>
            </p:nvSpPr>
            <p:spPr bwMode="auto">
              <a:xfrm>
                <a:off x="750888" y="1535113"/>
                <a:ext cx="457200" cy="454025"/>
              </a:xfrm>
              <a:custGeom>
                <a:avLst/>
                <a:gdLst/>
                <a:ahLst/>
                <a:cxnLst>
                  <a:cxn ang="0">
                    <a:pos x="0" y="0"/>
                  </a:cxn>
                  <a:cxn ang="0">
                    <a:pos x="288" y="0"/>
                  </a:cxn>
                  <a:cxn ang="0">
                    <a:pos x="0" y="286"/>
                  </a:cxn>
                  <a:cxn ang="0">
                    <a:pos x="0" y="0"/>
                  </a:cxn>
                </a:cxnLst>
                <a:rect l="0" t="0" r="r" b="b"/>
                <a:pathLst>
                  <a:path w="288" h="286">
                    <a:moveTo>
                      <a:pt x="0" y="0"/>
                    </a:moveTo>
                    <a:lnTo>
                      <a:pt x="288" y="0"/>
                    </a:lnTo>
                    <a:lnTo>
                      <a:pt x="0" y="286"/>
                    </a:lnTo>
                    <a:lnTo>
                      <a:pt x="0" y="0"/>
                    </a:lnTo>
                    <a:close/>
                  </a:path>
                </a:pathLst>
              </a:custGeom>
              <a:solidFill>
                <a:schemeClr val="accent2">
                  <a:lumMod val="50000"/>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80808"/>
                  </a:solidFill>
                </a:endParaRPr>
              </a:p>
            </p:txBody>
          </p:sp>
        </p:grpSp>
        <p:sp>
          <p:nvSpPr>
            <p:cNvPr id="101" name="TextBox 100">
              <a:extLst>
                <a:ext uri="{FF2B5EF4-FFF2-40B4-BE49-F238E27FC236}">
                  <a16:creationId xmlns:a16="http://schemas.microsoft.com/office/drawing/2014/main" id="{71068C94-A2B6-AF01-82F9-A5AF64DCA3EB}"/>
                </a:ext>
              </a:extLst>
            </p:cNvPr>
            <p:cNvSpPr txBox="1"/>
            <p:nvPr/>
          </p:nvSpPr>
          <p:spPr>
            <a:xfrm>
              <a:off x="7220101" y="5138107"/>
              <a:ext cx="2548750" cy="635743"/>
            </a:xfrm>
            <a:prstGeom prst="rect">
              <a:avLst/>
            </a:prstGeom>
            <a:noFill/>
          </p:spPr>
          <p:txBody>
            <a:bodyPr wrap="square" lIns="0" tIns="0" rIns="0" bIns="0" rtlCol="0">
              <a:spAutoFit/>
            </a:bodyPr>
            <a:lstStyle/>
            <a:p>
              <a:pPr algn="ctr">
                <a:spcAft>
                  <a:spcPts val="600"/>
                </a:spcAft>
              </a:pPr>
              <a:r>
                <a:rPr lang="en-US" sz="1300" dirty="0">
                  <a:solidFill>
                    <a:schemeClr val="bg1"/>
                  </a:solidFill>
                  <a:latin typeface="Poppins Light" panose="00000400000000000000" pitchFamily="50" charset="0"/>
                  <a:cs typeface="Poppins Light" panose="00000400000000000000" pitchFamily="50" charset="0"/>
                </a:rPr>
                <a:t>Profitability – defer expenditure until new financial year</a:t>
              </a:r>
            </a:p>
          </p:txBody>
        </p:sp>
      </p:grpSp>
    </p:spTree>
    <p:extLst>
      <p:ext uri="{BB962C8B-B14F-4D97-AF65-F5344CB8AC3E}">
        <p14:creationId xmlns:p14="http://schemas.microsoft.com/office/powerpoint/2010/main" val="267200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63833" y="667170"/>
            <a:ext cx="9565732" cy="6529373"/>
            <a:chOff x="530352" y="685800"/>
            <a:chExt cx="8997696" cy="6711696"/>
          </a:xfrm>
        </p:grpSpPr>
        <p:sp>
          <p:nvSpPr>
            <p:cNvPr id="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a:defRPr/>
              </a:pPr>
              <a:endParaRPr lang="en-GB" dirty="0"/>
            </a:p>
          </p:txBody>
        </p:sp>
        <p:sp>
          <p:nvSpPr>
            <p:cNvPr id="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a:defRPr/>
              </a:pPr>
              <a:endParaRPr lang="en-GB" dirty="0"/>
            </a:p>
          </p:txBody>
        </p:sp>
        <p:sp>
          <p:nvSpPr>
            <p:cNvPr id="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a:buSzPct val="90000"/>
                <a:defRPr/>
              </a:pPr>
              <a:endParaRPr lang="en-GB" sz="1400" dirty="0">
                <a:solidFill>
                  <a:schemeClr val="folHlink"/>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4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4" name="Group 500" hidden="1"/>
            <p:cNvGrpSpPr/>
            <p:nvPr/>
          </p:nvGrpSpPr>
          <p:grpSpPr>
            <a:xfrm>
              <a:off x="530352" y="5257800"/>
              <a:ext cx="8997696" cy="609600"/>
              <a:chOff x="530352" y="5257800"/>
              <a:chExt cx="8997696" cy="609600"/>
            </a:xfrm>
          </p:grpSpPr>
          <p:sp>
            <p:nvSpPr>
              <p:cNvPr id="3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4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8" name="Group 400" hidden="1"/>
            <p:cNvGrpSpPr/>
            <p:nvPr/>
          </p:nvGrpSpPr>
          <p:grpSpPr>
            <a:xfrm>
              <a:off x="530352" y="4498848"/>
              <a:ext cx="8997696" cy="609600"/>
              <a:chOff x="530352" y="4498848"/>
              <a:chExt cx="8997696" cy="609600"/>
            </a:xfrm>
          </p:grpSpPr>
          <p:sp>
            <p:nvSpPr>
              <p:cNvPr id="3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9" name="Group 300" hidden="1"/>
            <p:cNvGrpSpPr/>
            <p:nvPr/>
          </p:nvGrpSpPr>
          <p:grpSpPr>
            <a:xfrm>
              <a:off x="530352" y="3730752"/>
              <a:ext cx="8997696" cy="609600"/>
              <a:chOff x="530352" y="3730752"/>
              <a:chExt cx="8997696" cy="609600"/>
            </a:xfrm>
          </p:grpSpPr>
          <p:sp>
            <p:nvSpPr>
              <p:cNvPr id="2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3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0" name="Group 200" hidden="1"/>
            <p:cNvGrpSpPr/>
            <p:nvPr/>
          </p:nvGrpSpPr>
          <p:grpSpPr>
            <a:xfrm>
              <a:off x="530352" y="2971800"/>
              <a:ext cx="8997696" cy="609600"/>
              <a:chOff x="530352" y="2971800"/>
              <a:chExt cx="8997696" cy="609600"/>
            </a:xfrm>
          </p:grpSpPr>
          <p:sp>
            <p:nvSpPr>
              <p:cNvPr id="2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2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nvGrpSpPr>
            <p:cNvPr id="11" name="Group 100" hidden="1"/>
            <p:cNvGrpSpPr/>
            <p:nvPr/>
          </p:nvGrpSpPr>
          <p:grpSpPr>
            <a:xfrm>
              <a:off x="530352" y="2212848"/>
              <a:ext cx="8997696" cy="609600"/>
              <a:chOff x="530352" y="2212848"/>
              <a:chExt cx="8997696" cy="609600"/>
            </a:xfrm>
          </p:grpSpPr>
          <p:sp>
            <p:nvSpPr>
              <p:cNvPr id="1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sp>
            <p:nvSpPr>
              <p:cNvPr id="1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a:defRPr/>
                </a:pPr>
                <a:endParaRPr lang="en-GB" dirty="0"/>
              </a:p>
            </p:txBody>
          </p:sp>
        </p:grpSp>
      </p:grpSp>
      <p:sp>
        <p:nvSpPr>
          <p:cNvPr id="73" name="Section Header" hidden="1"/>
          <p:cNvSpPr txBox="1"/>
          <p:nvPr>
            <p:custDataLst>
              <p:tags r:id="rId3"/>
            </p:custDataLst>
          </p:nvPr>
        </p:nvSpPr>
        <p:spPr>
          <a:xfrm>
            <a:off x="563834" y="827291"/>
            <a:ext cx="5832764" cy="133434"/>
          </a:xfrm>
          <a:prstGeom prst="rect">
            <a:avLst/>
          </a:prstGeom>
          <a:noFill/>
        </p:spPr>
        <p:txBody>
          <a:bodyPr wrap="square" lIns="0" tIns="0" rIns="0" bIns="0" rtlCol="0" anchor="b" anchorCtr="0">
            <a:noAutofit/>
          </a:bodyPr>
          <a:lstStyle/>
          <a:p>
            <a:r>
              <a:rPr lang="en-GB" sz="900" noProof="0" dirty="0">
                <a:solidFill>
                  <a:schemeClr val="tx1"/>
                </a:solidFill>
              </a:rPr>
              <a:t>  – </a:t>
            </a:r>
          </a:p>
        </p:txBody>
      </p:sp>
      <p:sp>
        <p:nvSpPr>
          <p:cNvPr id="61" name="TextBox 60"/>
          <p:cNvSpPr txBox="1"/>
          <p:nvPr/>
        </p:nvSpPr>
        <p:spPr>
          <a:xfrm>
            <a:off x="818377" y="609446"/>
            <a:ext cx="9073579" cy="430887"/>
          </a:xfrm>
          <a:prstGeom prst="rect">
            <a:avLst/>
          </a:prstGeom>
          <a:noFill/>
        </p:spPr>
        <p:txBody>
          <a:bodyPr wrap="square" lIns="0" tIns="0" rIns="0" bIns="0" rtlCol="0">
            <a:spAutoFit/>
          </a:bodyPr>
          <a:lstStyle/>
          <a:p>
            <a:r>
              <a:rPr lang="en-GB" sz="2800" dirty="0">
                <a:solidFill>
                  <a:srgbClr val="04A9C6"/>
                </a:solidFill>
                <a:latin typeface="Poppins SemiBold" panose="02000000000000000000" pitchFamily="2" charset="0"/>
              </a:rPr>
              <a:t>IATA Risk History Assessment </a:t>
            </a:r>
          </a:p>
        </p:txBody>
      </p:sp>
      <p:sp>
        <p:nvSpPr>
          <p:cNvPr id="62" name="TextBox 61">
            <a:extLst>
              <a:ext uri="{FF2B5EF4-FFF2-40B4-BE49-F238E27FC236}">
                <a16:creationId xmlns:a16="http://schemas.microsoft.com/office/drawing/2014/main" id="{38B707FA-0256-4AF9-AC72-C52D234787C0}"/>
              </a:ext>
            </a:extLst>
          </p:cNvPr>
          <p:cNvSpPr txBox="1"/>
          <p:nvPr/>
        </p:nvSpPr>
        <p:spPr>
          <a:xfrm>
            <a:off x="818377" y="1040333"/>
            <a:ext cx="9073579" cy="1350441"/>
          </a:xfrm>
          <a:prstGeom prst="rect">
            <a:avLst/>
          </a:prstGeom>
          <a:noFill/>
        </p:spPr>
        <p:txBody>
          <a:bodyPr wrap="square" lIns="0" tIns="0" rIns="0" bIns="0" numCol="1" spcCol="360000" rtlCol="0">
            <a:noAutofit/>
          </a:bodyPr>
          <a:lstStyle/>
          <a:p>
            <a:r>
              <a:rPr lang="en-US" sz="1400" dirty="0">
                <a:solidFill>
                  <a:srgbClr val="242570"/>
                </a:solidFill>
                <a:latin typeface="Poppins Light" panose="00000400000000000000" pitchFamily="50" charset="0"/>
                <a:cs typeface="Poppins Light" panose="00000400000000000000" pitchFamily="50" charset="0"/>
              </a:rPr>
              <a:t>Risk Status assigned to Agents with a Cash facility is based upon :</a:t>
            </a:r>
          </a:p>
          <a:p>
            <a:endParaRPr lang="en-US" sz="1400" dirty="0">
              <a:solidFill>
                <a:srgbClr val="242570"/>
              </a:solidFill>
              <a:latin typeface="Poppins Light" panose="00000400000000000000" pitchFamily="50" charset="0"/>
              <a:cs typeface="Poppins Light" panose="00000400000000000000" pitchFamily="50" charset="0"/>
            </a:endParaRPr>
          </a:p>
          <a:p>
            <a:pPr marL="800100" lvl="1" indent="-342900">
              <a:buFont typeface="+mj-lt"/>
              <a:buAutoNum type="arabicPeriod"/>
            </a:pPr>
            <a:r>
              <a:rPr lang="en-US" sz="1400" dirty="0">
                <a:solidFill>
                  <a:srgbClr val="242570"/>
                </a:solidFill>
                <a:latin typeface="Poppins Light" panose="00000400000000000000" pitchFamily="50" charset="0"/>
                <a:cs typeface="Poppins Light" panose="00000400000000000000" pitchFamily="50" charset="0"/>
              </a:rPr>
              <a:t>The outcome of the Agent’s Financial Review</a:t>
            </a:r>
          </a:p>
          <a:p>
            <a:pPr marL="800100" lvl="1" indent="-342900">
              <a:buFont typeface="+mj-lt"/>
              <a:buAutoNum type="arabicPeriod"/>
            </a:pPr>
            <a:r>
              <a:rPr lang="en-US" sz="1400" dirty="0">
                <a:solidFill>
                  <a:srgbClr val="242570"/>
                </a:solidFill>
                <a:latin typeface="Poppins Light" panose="00000400000000000000" pitchFamily="50" charset="0"/>
                <a:cs typeface="Poppins Light" panose="00000400000000000000" pitchFamily="50" charset="0"/>
              </a:rPr>
              <a:t>The Agent’s Risk History assessment (Risk events)</a:t>
            </a:r>
          </a:p>
          <a:p>
            <a:pPr lvl="1"/>
            <a:endParaRPr lang="en-US" sz="1400" dirty="0">
              <a:solidFill>
                <a:srgbClr val="242570"/>
              </a:solidFill>
              <a:latin typeface="Poppins Light" panose="00000400000000000000" pitchFamily="50" charset="0"/>
              <a:cs typeface="Poppins Light" panose="00000400000000000000" pitchFamily="50" charset="0"/>
            </a:endParaRPr>
          </a:p>
          <a:p>
            <a:r>
              <a:rPr lang="en-US" sz="1400" dirty="0">
                <a:solidFill>
                  <a:srgbClr val="242570"/>
                </a:solidFill>
                <a:latin typeface="Poppins Light" panose="00000400000000000000" pitchFamily="50" charset="0"/>
                <a:cs typeface="Poppins Light" panose="00000400000000000000" pitchFamily="50" charset="0"/>
              </a:rPr>
              <a:t>Risk Status A, B or C are assigned as follows:</a:t>
            </a:r>
          </a:p>
          <a:p>
            <a:pPr marL="800100" lvl="1" indent="-342900">
              <a:buFont typeface="+mj-lt"/>
              <a:buAutoNum type="arabicPeriod"/>
            </a:pPr>
            <a:endParaRPr lang="en-US" sz="1400" dirty="0">
              <a:solidFill>
                <a:srgbClr val="242570"/>
              </a:solidFill>
              <a:latin typeface="Poppins Light" panose="00000400000000000000" pitchFamily="50" charset="0"/>
              <a:cs typeface="Poppins Light" panose="00000400000000000000" pitchFamily="50" charset="0"/>
            </a:endParaRPr>
          </a:p>
          <a:p>
            <a:pPr>
              <a:spcBef>
                <a:spcPts val="600"/>
              </a:spcBef>
              <a:spcAft>
                <a:spcPts val="600"/>
              </a:spcAft>
            </a:pPr>
            <a:endParaRPr lang="en-US" dirty="0">
              <a:latin typeface="Poppins Light" panose="00000400000000000000" pitchFamily="50" charset="0"/>
              <a:cs typeface="Poppins Light" panose="00000400000000000000" pitchFamily="50" charset="0"/>
            </a:endParaRPr>
          </a:p>
          <a:p>
            <a:pPr>
              <a:spcBef>
                <a:spcPts val="600"/>
              </a:spcBef>
              <a:spcAft>
                <a:spcPts val="600"/>
              </a:spcAft>
            </a:pPr>
            <a:endParaRPr lang="en-US" dirty="0">
              <a:latin typeface="Poppins Light" panose="00000400000000000000" pitchFamily="50" charset="0"/>
              <a:cs typeface="Poppins Light" panose="00000400000000000000" pitchFamily="50" charset="0"/>
            </a:endParaRPr>
          </a:p>
          <a:p>
            <a:pPr>
              <a:spcBef>
                <a:spcPts val="600"/>
              </a:spcBef>
              <a:spcAft>
                <a:spcPts val="600"/>
              </a:spcAft>
            </a:pPr>
            <a:endParaRPr lang="en-US" dirty="0">
              <a:latin typeface="Poppins Light" panose="00000400000000000000" pitchFamily="50" charset="0"/>
              <a:cs typeface="Poppins Light" panose="00000400000000000000" pitchFamily="50" charset="0"/>
            </a:endParaRPr>
          </a:p>
        </p:txBody>
      </p:sp>
      <p:graphicFrame>
        <p:nvGraphicFramePr>
          <p:cNvPr id="12" name="Table 11">
            <a:extLst>
              <a:ext uri="{FF2B5EF4-FFF2-40B4-BE49-F238E27FC236}">
                <a16:creationId xmlns:a16="http://schemas.microsoft.com/office/drawing/2014/main" id="{AC3DBFAF-66E6-FEE2-7D76-6E3763A9CC81}"/>
              </a:ext>
            </a:extLst>
          </p:cNvPr>
          <p:cNvGraphicFramePr>
            <a:graphicFrameLocks noGrp="1"/>
          </p:cNvGraphicFramePr>
          <p:nvPr>
            <p:extLst>
              <p:ext uri="{D42A27DB-BD31-4B8C-83A1-F6EECF244321}">
                <p14:modId xmlns:p14="http://schemas.microsoft.com/office/powerpoint/2010/main" val="2896023902"/>
              </p:ext>
            </p:extLst>
          </p:nvPr>
        </p:nvGraphicFramePr>
        <p:xfrm>
          <a:off x="1116620" y="2533649"/>
          <a:ext cx="7894030" cy="3409156"/>
        </p:xfrm>
        <a:graphic>
          <a:graphicData uri="http://schemas.openxmlformats.org/drawingml/2006/table">
            <a:tbl>
              <a:tblPr firstRow="1" bandRow="1">
                <a:tableStyleId>{5C22544A-7EE6-4342-B048-85BDC9FD1C3A}</a:tableStyleId>
              </a:tblPr>
              <a:tblGrid>
                <a:gridCol w="2588605">
                  <a:extLst>
                    <a:ext uri="{9D8B030D-6E8A-4147-A177-3AD203B41FA5}">
                      <a16:colId xmlns:a16="http://schemas.microsoft.com/office/drawing/2014/main" val="1943309387"/>
                    </a:ext>
                  </a:extLst>
                </a:gridCol>
                <a:gridCol w="2571750">
                  <a:extLst>
                    <a:ext uri="{9D8B030D-6E8A-4147-A177-3AD203B41FA5}">
                      <a16:colId xmlns:a16="http://schemas.microsoft.com/office/drawing/2014/main" val="4248581528"/>
                    </a:ext>
                  </a:extLst>
                </a:gridCol>
                <a:gridCol w="2733675">
                  <a:extLst>
                    <a:ext uri="{9D8B030D-6E8A-4147-A177-3AD203B41FA5}">
                      <a16:colId xmlns:a16="http://schemas.microsoft.com/office/drawing/2014/main" val="1630140587"/>
                    </a:ext>
                  </a:extLst>
                </a:gridCol>
              </a:tblGrid>
              <a:tr h="403391">
                <a:tc>
                  <a:txBody>
                    <a:bodyPr/>
                    <a:lstStyle/>
                    <a:p>
                      <a:pPr marL="0" algn="ctr" defTabSz="1008126" rtl="0" eaLnBrk="1" latinLnBrk="0" hangingPunct="1"/>
                      <a:r>
                        <a:rPr lang="en-US" sz="1600" dirty="0">
                          <a:latin typeface="Poppins Light" panose="00000400000000000000" pitchFamily="50" charset="0"/>
                          <a:cs typeface="Poppins Light" panose="00000400000000000000" pitchFamily="50" charset="0"/>
                        </a:rPr>
                        <a:t>Financial Review</a:t>
                      </a:r>
                    </a:p>
                    <a:p>
                      <a:pPr marL="0" algn="ctr" defTabSz="1008126" rtl="0" eaLnBrk="1" latinLnBrk="0" hangingPunct="1"/>
                      <a:r>
                        <a:rPr lang="en-US" sz="1600" dirty="0">
                          <a:latin typeface="Poppins Light" panose="00000400000000000000" pitchFamily="50" charset="0"/>
                          <a:cs typeface="Poppins Light" panose="00000400000000000000" pitchFamily="50" charset="0"/>
                        </a:rPr>
                        <a:t> Result</a:t>
                      </a:r>
                      <a:endParaRPr lang="en-GB" sz="1600" b="1" kern="1200" dirty="0">
                        <a:solidFill>
                          <a:schemeClr val="bg1"/>
                        </a:solidFill>
                        <a:latin typeface="Poppins Light" panose="00000400000000000000" pitchFamily="2" charset="0"/>
                        <a:ea typeface="+mn-ea"/>
                        <a:cs typeface="Poppins Light" panose="00000400000000000000" pitchFamily="2" charset="0"/>
                      </a:endParaRPr>
                    </a:p>
                  </a:txBody>
                  <a:tcPr>
                    <a:solidFill>
                      <a:srgbClr val="04A9C6"/>
                    </a:solidFill>
                  </a:tcPr>
                </a:tc>
                <a:tc>
                  <a:txBody>
                    <a:bodyPr/>
                    <a:lstStyle/>
                    <a:p>
                      <a:pPr marL="0" marR="0" lvl="0" indent="0" algn="ctr" defTabSz="1008126" rtl="0" eaLnBrk="1" fontAlgn="auto" latinLnBrk="0" hangingPunct="1">
                        <a:lnSpc>
                          <a:spcPct val="100000"/>
                        </a:lnSpc>
                        <a:spcBef>
                          <a:spcPts val="0"/>
                        </a:spcBef>
                        <a:spcAft>
                          <a:spcPts val="0"/>
                        </a:spcAft>
                        <a:buClrTx/>
                        <a:buSzTx/>
                        <a:buFontTx/>
                        <a:buNone/>
                        <a:tabLst/>
                        <a:defRPr/>
                      </a:pPr>
                      <a:r>
                        <a:rPr lang="en-US" sz="1600" dirty="0">
                          <a:latin typeface="Poppins Light" panose="00000400000000000000" pitchFamily="50" charset="0"/>
                          <a:cs typeface="Poppins Light" panose="00000400000000000000" pitchFamily="50" charset="0"/>
                        </a:rPr>
                        <a:t>Risk History </a:t>
                      </a:r>
                    </a:p>
                    <a:p>
                      <a:pPr marL="0" marR="0" lvl="0" indent="0" algn="ctr" defTabSz="1008126" rtl="0" eaLnBrk="1" fontAlgn="auto" latinLnBrk="0" hangingPunct="1">
                        <a:lnSpc>
                          <a:spcPct val="100000"/>
                        </a:lnSpc>
                        <a:spcBef>
                          <a:spcPts val="0"/>
                        </a:spcBef>
                        <a:spcAft>
                          <a:spcPts val="0"/>
                        </a:spcAft>
                        <a:buClrTx/>
                        <a:buSzTx/>
                        <a:buFontTx/>
                        <a:buNone/>
                        <a:tabLst/>
                        <a:defRPr/>
                      </a:pPr>
                      <a:r>
                        <a:rPr lang="en-US" sz="1600" dirty="0">
                          <a:latin typeface="Poppins Light" panose="00000400000000000000" pitchFamily="50" charset="0"/>
                          <a:cs typeface="Poppins Light" panose="00000400000000000000" pitchFamily="50" charset="0"/>
                        </a:rPr>
                        <a:t>Assessment</a:t>
                      </a:r>
                      <a:endParaRPr lang="en-GB" sz="1600" b="1" kern="1200" dirty="0">
                        <a:solidFill>
                          <a:schemeClr val="bg1"/>
                        </a:solidFill>
                        <a:latin typeface="Poppins Light" panose="00000400000000000000" pitchFamily="2" charset="0"/>
                        <a:ea typeface="+mn-ea"/>
                        <a:cs typeface="Poppins Light" panose="00000400000000000000" pitchFamily="2" charset="0"/>
                      </a:endParaRPr>
                    </a:p>
                  </a:txBody>
                  <a:tcPr>
                    <a:solidFill>
                      <a:srgbClr val="04A9C6"/>
                    </a:solidFill>
                  </a:tcPr>
                </a:tc>
                <a:tc>
                  <a:txBody>
                    <a:bodyPr/>
                    <a:lstStyle/>
                    <a:p>
                      <a:pPr marL="0" algn="ctr" defTabSz="1008126" rtl="0" eaLnBrk="1" latinLnBrk="0" hangingPunct="1"/>
                      <a:r>
                        <a:rPr lang="en-US" sz="1600" dirty="0">
                          <a:latin typeface="Poppins Light" panose="00000400000000000000" pitchFamily="50" charset="0"/>
                          <a:cs typeface="Poppins Light" panose="00000400000000000000" pitchFamily="50" charset="0"/>
                        </a:rPr>
                        <a:t>Risk Status </a:t>
                      </a:r>
                    </a:p>
                    <a:p>
                      <a:pPr marL="0" algn="ctr" defTabSz="1008126" rtl="0" eaLnBrk="1" latinLnBrk="0" hangingPunct="1"/>
                      <a:r>
                        <a:rPr lang="en-US" sz="1600" dirty="0">
                          <a:latin typeface="Poppins Light" panose="00000400000000000000" pitchFamily="50" charset="0"/>
                          <a:cs typeface="Poppins Light" panose="00000400000000000000" pitchFamily="50" charset="0"/>
                        </a:rPr>
                        <a:t>Assigned</a:t>
                      </a:r>
                      <a:endParaRPr lang="en-GB" sz="1600" b="1" kern="1200" dirty="0">
                        <a:solidFill>
                          <a:schemeClr val="bg1"/>
                        </a:solidFill>
                        <a:latin typeface="Poppins Light" panose="00000400000000000000" pitchFamily="2" charset="0"/>
                        <a:ea typeface="+mn-ea"/>
                        <a:cs typeface="Poppins Light" panose="00000400000000000000" pitchFamily="2" charset="0"/>
                      </a:endParaRPr>
                    </a:p>
                  </a:txBody>
                  <a:tcPr>
                    <a:solidFill>
                      <a:srgbClr val="04A9C6"/>
                    </a:solidFill>
                  </a:tcPr>
                </a:tc>
                <a:extLst>
                  <a:ext uri="{0D108BD9-81ED-4DB2-BD59-A6C34878D82A}">
                    <a16:rowId xmlns:a16="http://schemas.microsoft.com/office/drawing/2014/main" val="1388724463"/>
                  </a:ext>
                </a:extLst>
              </a:tr>
              <a:tr h="668656">
                <a:tc>
                  <a:txBody>
                    <a:bodyPr/>
                    <a:lstStyle/>
                    <a:p>
                      <a:pPr marL="0" algn="ctr" defTabSz="1008126" rtl="0" eaLnBrk="1" latinLnBrk="0" hangingPunct="1"/>
                      <a:r>
                        <a:rPr lang="en-GB" sz="1600" b="1" kern="1200" dirty="0">
                          <a:solidFill>
                            <a:srgbClr val="00B050"/>
                          </a:solidFill>
                          <a:latin typeface="Poppins Light" panose="00000400000000000000" pitchFamily="50" charset="0"/>
                          <a:ea typeface="+mn-ea"/>
                          <a:cs typeface="Poppins Light" panose="00000400000000000000" pitchFamily="50" charset="0"/>
                        </a:rPr>
                        <a:t>Pass</a:t>
                      </a:r>
                    </a:p>
                  </a:txBody>
                  <a:tcPr anchor="ctr"/>
                </a:tc>
                <a:tc>
                  <a:txBody>
                    <a:bodyPr/>
                    <a:lstStyle/>
                    <a:p>
                      <a:pPr marL="0" algn="ctr" defTabSz="1008126" rtl="0" eaLnBrk="1" latinLnBrk="0" hangingPunct="1"/>
                      <a:r>
                        <a:rPr lang="en-GB" sz="1600" b="1" kern="1200" dirty="0">
                          <a:solidFill>
                            <a:srgbClr val="00B050"/>
                          </a:solidFill>
                          <a:latin typeface="Poppins Light" panose="00000400000000000000" pitchFamily="50" charset="0"/>
                          <a:ea typeface="+mn-ea"/>
                          <a:cs typeface="Poppins Light" panose="00000400000000000000" pitchFamily="50" charset="0"/>
                        </a:rPr>
                        <a:t>Pass</a:t>
                      </a:r>
                    </a:p>
                  </a:txBody>
                  <a:tcPr anchor="ctr"/>
                </a:tc>
                <a:tc>
                  <a:txBody>
                    <a:bodyPr/>
                    <a:lstStyle/>
                    <a:p>
                      <a:pPr marL="0" algn="ctr" defTabSz="1008126" rtl="0" eaLnBrk="1" latinLnBrk="0" hangingPunct="1"/>
                      <a:r>
                        <a:rPr lang="en-US" sz="1600" b="1" kern="1200" dirty="0">
                          <a:solidFill>
                            <a:srgbClr val="242570"/>
                          </a:solidFill>
                          <a:latin typeface="Poppins Light" panose="00000400000000000000" pitchFamily="50" charset="0"/>
                          <a:ea typeface="+mn-ea"/>
                          <a:cs typeface="Poppins Light" panose="00000400000000000000" pitchFamily="50" charset="0"/>
                        </a:rPr>
                        <a:t>A</a:t>
                      </a:r>
                      <a:endParaRPr lang="en-GB" sz="1600" b="1"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3744124514"/>
                  </a:ext>
                </a:extLst>
              </a:tr>
              <a:tr h="606900">
                <a:tc>
                  <a:txBody>
                    <a:bodyPr/>
                    <a:lstStyle/>
                    <a:p>
                      <a:pPr marL="0" algn="ctr" defTabSz="1008126" rtl="0" eaLnBrk="1" latinLnBrk="0" hangingPunct="1"/>
                      <a:r>
                        <a:rPr lang="fr-FR" sz="1600" b="1" kern="1200" dirty="0">
                          <a:solidFill>
                            <a:srgbClr val="00B050"/>
                          </a:solidFill>
                          <a:latin typeface="Poppins Light" panose="00000400000000000000" pitchFamily="50" charset="0"/>
                          <a:ea typeface="+mn-ea"/>
                          <a:cs typeface="Poppins Light" panose="00000400000000000000" pitchFamily="50" charset="0"/>
                        </a:rPr>
                        <a:t>Pass</a:t>
                      </a:r>
                    </a:p>
                  </a:txBody>
                  <a:tcPr anchor="ctr"/>
                </a:tc>
                <a:tc>
                  <a:txBody>
                    <a:bodyPr/>
                    <a:lstStyle/>
                    <a:p>
                      <a:pPr marL="0" algn="ctr" defTabSz="1008126" rtl="0" eaLnBrk="1" latinLnBrk="0" hangingPunct="1"/>
                      <a:r>
                        <a:rPr lang="fr-FR" sz="1600" b="1" kern="1200" dirty="0">
                          <a:solidFill>
                            <a:srgbClr val="FF0000"/>
                          </a:solidFill>
                          <a:latin typeface="Poppins Light" panose="00000400000000000000" pitchFamily="50" charset="0"/>
                          <a:ea typeface="+mn-ea"/>
                          <a:cs typeface="Poppins Light" panose="00000400000000000000" pitchFamily="50" charset="0"/>
                        </a:rPr>
                        <a:t>Fail</a:t>
                      </a:r>
                    </a:p>
                  </a:txBody>
                  <a:tcPr anchor="ctr"/>
                </a:tc>
                <a:tc>
                  <a:txBody>
                    <a:bodyPr/>
                    <a:lstStyle/>
                    <a:p>
                      <a:pPr marL="0" algn="ctr" defTabSz="1008126" rtl="0" eaLnBrk="1" latinLnBrk="0" hangingPunct="1"/>
                      <a:r>
                        <a:rPr lang="en-US" sz="1600" b="1" kern="1200" dirty="0">
                          <a:solidFill>
                            <a:srgbClr val="242570"/>
                          </a:solidFill>
                          <a:latin typeface="Poppins Light" panose="00000400000000000000" pitchFamily="50" charset="0"/>
                          <a:ea typeface="+mn-ea"/>
                          <a:cs typeface="Poppins Light" panose="00000400000000000000" pitchFamily="50" charset="0"/>
                        </a:rPr>
                        <a:t>B</a:t>
                      </a:r>
                      <a:endParaRPr lang="en-GB" sz="1600" b="1"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2085353240"/>
                  </a:ext>
                </a:extLst>
              </a:tr>
              <a:tr h="552009">
                <a:tc>
                  <a:txBody>
                    <a:bodyPr/>
                    <a:lstStyle/>
                    <a:p>
                      <a:pPr marL="0" algn="ctr" defTabSz="1008126" rtl="0" eaLnBrk="1" latinLnBrk="0" hangingPunct="1"/>
                      <a:r>
                        <a:rPr lang="fr-FR" sz="1600" b="1" kern="1200" dirty="0">
                          <a:solidFill>
                            <a:srgbClr val="FF0000"/>
                          </a:solidFill>
                          <a:latin typeface="Poppins Light" panose="00000400000000000000" pitchFamily="50" charset="0"/>
                          <a:ea typeface="+mn-ea"/>
                          <a:cs typeface="Poppins Light" panose="00000400000000000000" pitchFamily="50" charset="0"/>
                        </a:rPr>
                        <a:t>Fail</a:t>
                      </a:r>
                    </a:p>
                  </a:txBody>
                  <a:tcPr anchor="ctr"/>
                </a:tc>
                <a:tc>
                  <a:txBody>
                    <a:bodyPr/>
                    <a:lstStyle/>
                    <a:p>
                      <a:pPr marL="0" marR="0" lvl="0" indent="0" algn="ctr" defTabSz="1008126" rtl="0" eaLnBrk="1" fontAlgn="auto" latinLnBrk="0" hangingPunct="1">
                        <a:lnSpc>
                          <a:spcPct val="100000"/>
                        </a:lnSpc>
                        <a:spcBef>
                          <a:spcPts val="0"/>
                        </a:spcBef>
                        <a:spcAft>
                          <a:spcPts val="0"/>
                        </a:spcAft>
                        <a:buClrTx/>
                        <a:buSzTx/>
                        <a:buFontTx/>
                        <a:buNone/>
                        <a:tabLst/>
                        <a:defRPr/>
                      </a:pPr>
                      <a:r>
                        <a:rPr lang="fr-FR" sz="1600" b="1" kern="1200" dirty="0">
                          <a:solidFill>
                            <a:srgbClr val="00B050"/>
                          </a:solidFill>
                          <a:latin typeface="Poppins Light" panose="00000400000000000000" pitchFamily="50" charset="0"/>
                          <a:ea typeface="+mn-ea"/>
                          <a:cs typeface="Poppins Light" panose="00000400000000000000" pitchFamily="50" charset="0"/>
                        </a:rPr>
                        <a:t>Pass</a:t>
                      </a:r>
                    </a:p>
                  </a:txBody>
                  <a:tcPr anchor="ctr"/>
                </a:tc>
                <a:tc>
                  <a:txBody>
                    <a:bodyPr/>
                    <a:lstStyle/>
                    <a:p>
                      <a:pPr marL="0" algn="ctr" defTabSz="1008126" rtl="0" eaLnBrk="1" latinLnBrk="0" hangingPunct="1"/>
                      <a:endParaRPr lang="en-GB" sz="1400" b="1"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GB" sz="1600" b="1" kern="1200" dirty="0">
                          <a:solidFill>
                            <a:srgbClr val="242570"/>
                          </a:solidFill>
                          <a:latin typeface="Poppins Light" panose="00000400000000000000" pitchFamily="50" charset="0"/>
                          <a:ea typeface="+mn-ea"/>
                          <a:cs typeface="Poppins Light" panose="00000400000000000000" pitchFamily="50" charset="0"/>
                        </a:rPr>
                        <a:t>B</a:t>
                      </a:r>
                    </a:p>
                    <a:p>
                      <a:pPr marL="0" algn="ctr" defTabSz="1008126" rtl="0" eaLnBrk="1" latinLnBrk="0" hangingPunct="1"/>
                      <a:r>
                        <a:rPr lang="en-US" sz="1600" b="1" kern="1200" dirty="0">
                          <a:solidFill>
                            <a:srgbClr val="242570"/>
                          </a:solidFill>
                          <a:latin typeface="Poppins Light" panose="00000400000000000000" pitchFamily="50" charset="0"/>
                          <a:ea typeface="+mn-ea"/>
                          <a:cs typeface="Poppins Light" panose="00000400000000000000" pitchFamily="50" charset="0"/>
                        </a:rPr>
                        <a:t> </a:t>
                      </a:r>
                      <a:endParaRPr lang="en-GB" sz="2000" b="1" dirty="0"/>
                    </a:p>
                  </a:txBody>
                  <a:tcPr anchor="ctr"/>
                </a:tc>
                <a:extLst>
                  <a:ext uri="{0D108BD9-81ED-4DB2-BD59-A6C34878D82A}">
                    <a16:rowId xmlns:a16="http://schemas.microsoft.com/office/drawing/2014/main" val="3407462935"/>
                  </a:ext>
                </a:extLst>
              </a:tr>
              <a:tr h="530778">
                <a:tc>
                  <a:txBody>
                    <a:bodyPr/>
                    <a:lstStyle/>
                    <a:p>
                      <a:pPr marL="0" algn="ctr" defTabSz="1008126" rtl="0" eaLnBrk="1" latinLnBrk="0" hangingPunct="1"/>
                      <a:r>
                        <a:rPr lang="fr-FR" sz="1600" b="1" kern="1200" dirty="0">
                          <a:solidFill>
                            <a:srgbClr val="FF0000"/>
                          </a:solidFill>
                          <a:latin typeface="Poppins Light" panose="00000400000000000000" pitchFamily="50" charset="0"/>
                          <a:ea typeface="+mn-ea"/>
                          <a:cs typeface="Poppins Light" panose="00000400000000000000" pitchFamily="50" charset="0"/>
                        </a:rPr>
                        <a:t>Fail</a:t>
                      </a:r>
                    </a:p>
                  </a:txBody>
                  <a:tcPr anchor="ctr"/>
                </a:tc>
                <a:tc>
                  <a:txBody>
                    <a:bodyPr/>
                    <a:lstStyle/>
                    <a:p>
                      <a:pPr marL="0" algn="ctr" defTabSz="1008126" rtl="0" eaLnBrk="1" latinLnBrk="0" hangingPunct="1"/>
                      <a:r>
                        <a:rPr lang="fr-FR" sz="1600" b="1" kern="1200" dirty="0">
                          <a:solidFill>
                            <a:srgbClr val="FF0000"/>
                          </a:solidFill>
                          <a:latin typeface="Poppins Light" panose="00000400000000000000" pitchFamily="50" charset="0"/>
                          <a:ea typeface="+mn-ea"/>
                          <a:cs typeface="Poppins Light" panose="00000400000000000000" pitchFamily="50" charset="0"/>
                        </a:rPr>
                        <a:t>Fail</a:t>
                      </a:r>
                    </a:p>
                  </a:txBody>
                  <a:tcPr anchor="ctr"/>
                </a:tc>
                <a:tc>
                  <a:txBody>
                    <a:bodyPr/>
                    <a:lstStyle/>
                    <a:p>
                      <a:pPr marL="0" algn="ctr" defTabSz="1008126" rtl="0" eaLnBrk="1" latinLnBrk="0" hangingPunct="1"/>
                      <a:endParaRPr lang="en-US" sz="1400" b="1" kern="1200" dirty="0">
                        <a:solidFill>
                          <a:srgbClr val="242570"/>
                        </a:solidFill>
                        <a:latin typeface="Poppins Light" panose="00000400000000000000" pitchFamily="50" charset="0"/>
                        <a:ea typeface="+mn-ea"/>
                        <a:cs typeface="Poppins Light" panose="00000400000000000000" pitchFamily="50" charset="0"/>
                      </a:endParaRPr>
                    </a:p>
                    <a:p>
                      <a:pPr marL="0" algn="ctr" defTabSz="1008126" rtl="0" eaLnBrk="1" latinLnBrk="0" hangingPunct="1"/>
                      <a:r>
                        <a:rPr lang="en-US" sz="1600" b="1" kern="1200" dirty="0">
                          <a:solidFill>
                            <a:srgbClr val="242570"/>
                          </a:solidFill>
                          <a:latin typeface="Poppins Light" panose="00000400000000000000" pitchFamily="50" charset="0"/>
                          <a:ea typeface="+mn-ea"/>
                          <a:cs typeface="Poppins Light" panose="00000400000000000000" pitchFamily="50" charset="0"/>
                        </a:rPr>
                        <a:t>C</a:t>
                      </a:r>
                    </a:p>
                    <a:p>
                      <a:pPr marL="0" algn="ctr" defTabSz="1008126" rtl="0" eaLnBrk="1" latinLnBrk="0" hangingPunct="1"/>
                      <a:endParaRPr lang="en-GB" sz="1400" b="1" kern="1200" dirty="0">
                        <a:solidFill>
                          <a:srgbClr val="242570"/>
                        </a:solidFill>
                        <a:latin typeface="Poppins Light" panose="00000400000000000000" pitchFamily="50" charset="0"/>
                        <a:ea typeface="+mn-ea"/>
                        <a:cs typeface="Poppins Light" panose="00000400000000000000" pitchFamily="50" charset="0"/>
                      </a:endParaRPr>
                    </a:p>
                  </a:txBody>
                  <a:tcPr anchor="ctr"/>
                </a:tc>
                <a:extLst>
                  <a:ext uri="{0D108BD9-81ED-4DB2-BD59-A6C34878D82A}">
                    <a16:rowId xmlns:a16="http://schemas.microsoft.com/office/drawing/2014/main" val="2079439751"/>
                  </a:ext>
                </a:extLst>
              </a:tr>
            </a:tbl>
          </a:graphicData>
        </a:graphic>
      </p:graphicFrame>
      <p:sp>
        <p:nvSpPr>
          <p:cNvPr id="13" name="TextBox 12">
            <a:extLst>
              <a:ext uri="{FF2B5EF4-FFF2-40B4-BE49-F238E27FC236}">
                <a16:creationId xmlns:a16="http://schemas.microsoft.com/office/drawing/2014/main" id="{58748B3A-5A23-4C67-4CB1-3EB85DF55782}"/>
              </a:ext>
            </a:extLst>
          </p:cNvPr>
          <p:cNvSpPr txBox="1"/>
          <p:nvPr/>
        </p:nvSpPr>
        <p:spPr>
          <a:xfrm>
            <a:off x="980302" y="6242446"/>
            <a:ext cx="9073579" cy="556967"/>
          </a:xfrm>
          <a:prstGeom prst="rect">
            <a:avLst/>
          </a:prstGeom>
          <a:noFill/>
        </p:spPr>
        <p:txBody>
          <a:bodyPr wrap="square" lIns="0" tIns="0" rIns="0" bIns="0" numCol="1" spcCol="360000" rtlCol="0">
            <a:noAutofit/>
          </a:bodyPr>
          <a:lstStyle/>
          <a:p>
            <a:r>
              <a:rPr lang="en-US" sz="1400" dirty="0">
                <a:solidFill>
                  <a:srgbClr val="242570"/>
                </a:solidFill>
                <a:latin typeface="Poppins Light" panose="00000400000000000000" pitchFamily="50" charset="0"/>
                <a:cs typeface="Poppins Light" panose="00000400000000000000" pitchFamily="50" charset="0"/>
              </a:rPr>
              <a:t>Risk Event will be recorded in the Agent’s Risk History for a duration of either 12 or 24 months, depending on the nature of the Risk Event. </a:t>
            </a:r>
          </a:p>
          <a:p>
            <a:pPr>
              <a:spcBef>
                <a:spcPts val="600"/>
              </a:spcBef>
              <a:spcAft>
                <a:spcPts val="600"/>
              </a:spcAft>
            </a:pPr>
            <a:endParaRPr lang="en-US" dirty="0">
              <a:latin typeface="Poppins Light" panose="00000400000000000000" pitchFamily="50" charset="0"/>
              <a:cs typeface="Poppins Light" panose="00000400000000000000" pitchFamily="50" charset="0"/>
            </a:endParaRPr>
          </a:p>
        </p:txBody>
      </p:sp>
    </p:spTree>
    <p:custDataLst>
      <p:tags r:id="rId1"/>
    </p:custDataLst>
    <p:extLst>
      <p:ext uri="{BB962C8B-B14F-4D97-AF65-F5344CB8AC3E}">
        <p14:creationId xmlns:p14="http://schemas.microsoft.com/office/powerpoint/2010/main" val="3691183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0.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1.xml><?xml version="1.0" encoding="utf-8"?>
<p:tagLst xmlns:a="http://schemas.openxmlformats.org/drawingml/2006/main" xmlns:r="http://schemas.openxmlformats.org/officeDocument/2006/relationships" xmlns:p="http://schemas.openxmlformats.org/presentationml/2006/main">
  <p:tag name="UNLOCK SHAPES" val="Yes"/>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4.xml><?xml version="1.0" encoding="utf-8"?>
<p:tagLst xmlns:a="http://schemas.openxmlformats.org/drawingml/2006/main" xmlns:r="http://schemas.openxmlformats.org/officeDocument/2006/relationships" xmlns:p="http://schemas.openxmlformats.org/presentationml/2006/main">
  <p:tag name="UNLOCK SHAPES" val="Yes"/>
</p:tagLst>
</file>

<file path=ppt/tags/tag1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6.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7.xml><?xml version="1.0" encoding="utf-8"?>
<p:tagLst xmlns:a="http://schemas.openxmlformats.org/drawingml/2006/main" xmlns:r="http://schemas.openxmlformats.org/officeDocument/2006/relationships" xmlns:p="http://schemas.openxmlformats.org/presentationml/2006/main">
  <p:tag name="UNLOCK SHAPES" val="Yes"/>
</p:tagLst>
</file>

<file path=ppt/tags/tag1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9.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xml><?xml version="1.0" encoding="utf-8"?>
<p:tagLst xmlns:a="http://schemas.openxmlformats.org/drawingml/2006/main" xmlns:r="http://schemas.openxmlformats.org/officeDocument/2006/relationships" xmlns:p="http://schemas.openxmlformats.org/presentationml/2006/main">
  <p:tag name="UNLOCK SHAPES" val="Yes"/>
</p:tagLst>
</file>

<file path=ppt/tags/tag20.xml><?xml version="1.0" encoding="utf-8"?>
<p:tagLst xmlns:a="http://schemas.openxmlformats.org/drawingml/2006/main" xmlns:r="http://schemas.openxmlformats.org/officeDocument/2006/relationships" xmlns:p="http://schemas.openxmlformats.org/presentationml/2006/main">
  <p:tag name="UNLOCK SHAPES" val="Yes"/>
</p:tagLst>
</file>

<file path=ppt/tags/tag2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2.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3.xml><?xml version="1.0" encoding="utf-8"?>
<p:tagLst xmlns:a="http://schemas.openxmlformats.org/drawingml/2006/main" xmlns:r="http://schemas.openxmlformats.org/officeDocument/2006/relationships" xmlns:p="http://schemas.openxmlformats.org/presentationml/2006/main">
  <p:tag name="UNLOCK SHAPES" val="Yes"/>
</p:tagLst>
</file>

<file path=ppt/tags/tag24.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5.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6.xml><?xml version="1.0" encoding="utf-8"?>
<p:tagLst xmlns:a="http://schemas.openxmlformats.org/drawingml/2006/main" xmlns:r="http://schemas.openxmlformats.org/officeDocument/2006/relationships" xmlns:p="http://schemas.openxmlformats.org/presentationml/2006/main">
  <p:tag name="UNLOCK SHAPES" val="Yes"/>
</p:tagLst>
</file>

<file path=ppt/tags/tag27.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8.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9.xml><?xml version="1.0" encoding="utf-8"?>
<p:tagLst xmlns:a="http://schemas.openxmlformats.org/drawingml/2006/main" xmlns:r="http://schemas.openxmlformats.org/officeDocument/2006/relationships" xmlns:p="http://schemas.openxmlformats.org/presentationml/2006/main">
  <p:tag name="UNLOCK SHAPES" val="Yes"/>
</p:tagLst>
</file>

<file path=ppt/tags/tag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3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31.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32.xml><?xml version="1.0" encoding="utf-8"?>
<p:tagLst xmlns:a="http://schemas.openxmlformats.org/drawingml/2006/main" xmlns:r="http://schemas.openxmlformats.org/officeDocument/2006/relationships" xmlns:p="http://schemas.openxmlformats.org/presentationml/2006/main">
  <p:tag name="UNLOCK SHAPES" val="Yes"/>
</p:tagLst>
</file>

<file path=ppt/tags/tag3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34.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35.xml><?xml version="1.0" encoding="utf-8"?>
<p:tagLst xmlns:a="http://schemas.openxmlformats.org/drawingml/2006/main" xmlns:r="http://schemas.openxmlformats.org/officeDocument/2006/relationships" xmlns:p="http://schemas.openxmlformats.org/presentationml/2006/main">
  <p:tag name="UNLOCK SHAPES" val="Yes"/>
</p:tagLst>
</file>

<file path=ppt/tags/tag3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37.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4.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5.xml><?xml version="1.0" encoding="utf-8"?>
<p:tagLst xmlns:a="http://schemas.openxmlformats.org/drawingml/2006/main" xmlns:r="http://schemas.openxmlformats.org/officeDocument/2006/relationships" xmlns:p="http://schemas.openxmlformats.org/presentationml/2006/main">
  <p:tag name="UNLOCK SHAPES" val="Yes"/>
</p:tagLst>
</file>

<file path=ppt/tags/tag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7.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8.xml><?xml version="1.0" encoding="utf-8"?>
<p:tagLst xmlns:a="http://schemas.openxmlformats.org/drawingml/2006/main" xmlns:r="http://schemas.openxmlformats.org/officeDocument/2006/relationships" xmlns:p="http://schemas.openxmlformats.org/presentationml/2006/main">
  <p:tag name="UNLOCK SHAPES" val="Yes"/>
</p:tagLst>
</file>

<file path=ppt/tags/tag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2762</Words>
  <Application>Microsoft Office PowerPoint</Application>
  <PresentationFormat>Custom</PresentationFormat>
  <Paragraphs>417</Paragraphs>
  <Slides>15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Aktiv Grotesk</vt:lpstr>
      <vt:lpstr>Arial</vt:lpstr>
      <vt:lpstr>Calibri</vt:lpstr>
      <vt:lpstr>Calibri Light</vt:lpstr>
      <vt:lpstr>Open Sans</vt:lpstr>
      <vt:lpstr>Open Sans Light</vt:lpstr>
      <vt:lpstr>Poppins Light</vt:lpstr>
      <vt:lpstr>Poppins Medium</vt:lpstr>
      <vt:lpstr>Poppins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Sullivan</dc:creator>
  <cp:lastModifiedBy>Jake Cohen</cp:lastModifiedBy>
  <cp:revision>302</cp:revision>
  <dcterms:created xsi:type="dcterms:W3CDTF">2020-02-06T13:50:52Z</dcterms:created>
  <dcterms:modified xsi:type="dcterms:W3CDTF">2022-09-13T09:00:19Z</dcterms:modified>
</cp:coreProperties>
</file>